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2"/>
  </p:notesMasterIdLst>
  <p:sldIdLst>
    <p:sldId id="257" r:id="rId2"/>
    <p:sldId id="261" r:id="rId3"/>
    <p:sldId id="277" r:id="rId4"/>
    <p:sldId id="263" r:id="rId5"/>
    <p:sldId id="264" r:id="rId6"/>
    <p:sldId id="267" r:id="rId7"/>
    <p:sldId id="272" r:id="rId8"/>
    <p:sldId id="274" r:id="rId9"/>
    <p:sldId id="275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Phillips" initials="M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5F52"/>
    <a:srgbClr val="38C3DA"/>
    <a:srgbClr val="A70101"/>
    <a:srgbClr val="7F7F7F"/>
    <a:srgbClr val="000000"/>
    <a:srgbClr val="B6B6B6"/>
    <a:srgbClr val="A80000"/>
    <a:srgbClr val="808080"/>
    <a:srgbClr val="00B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969B2-294B-4C0D-A18F-D7AA39094DE0}" v="32" dt="2019-04-03T23:22:52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08" y="-8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4C65-D583-4360-BB97-DB6DF1F700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B9504-DACE-47D5-A118-9F571E7D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Inputs: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[District]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[Date of meeting]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E1A56-ED38-47AA-B188-A695690C84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48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6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[date of last meeting]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[date of this meeting]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5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[date of last meeting]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[date of this meeting]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90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1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AB9504-DACE-47D5-A118-9F571E7D68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605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2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406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83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1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9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4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9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0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2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3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3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0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6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A71E9-C4E8-417B-839D-C1407831D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260" y="1597891"/>
            <a:ext cx="8470439" cy="36576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Student Centered Funding Formula (SCFF)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BA3BE5E-B096-47E9-8F10-7A2A491E8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8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062A3B4-26F7-4352-9A9D-D054639CA3F2}"/>
              </a:ext>
            </a:extLst>
          </p:cNvPr>
          <p:cNvSpPr txBox="1">
            <a:spLocks noChangeAspect="1"/>
          </p:cNvSpPr>
          <p:nvPr/>
        </p:nvSpPr>
        <p:spPr>
          <a:xfrm>
            <a:off x="677334" y="2347985"/>
            <a:ext cx="9090121" cy="35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3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College </a:t>
            </a:r>
            <a:r>
              <a:rPr lang="en-US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percentages using only FTES.    CC – 58.05%         LP – 41.95%</a:t>
            </a:r>
          </a:p>
          <a:p>
            <a:pPr marL="742950" lvl="3" indent="0">
              <a:buNone/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3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Compare the college </a:t>
            </a:r>
            <a:r>
              <a:rPr lang="en-US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percentages using FTES, Supplemental and Student Success combined.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51559FB-8187-484F-B71C-3CE29719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5800"/>
            <a:ext cx="8596668" cy="927100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Next Steps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2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67C9F-DCFA-4F15-BC90-DE40600A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5800"/>
            <a:ext cx="8596668" cy="92479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85C7F1E9-A60F-4779-9383-49F74B87B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5" y="2514600"/>
            <a:ext cx="9100510" cy="2732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Last Meeting, </a:t>
            </a: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learned about the SCFF in detail.</a:t>
            </a:r>
          </a:p>
          <a:p>
            <a:pPr marL="0" indent="0" algn="ctr">
              <a:buNone/>
            </a:pPr>
            <a:endParaRPr lang="en-US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Any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1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67C9F-DCFA-4F15-BC90-DE40600A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5800"/>
            <a:ext cx="8596668" cy="924792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85C7F1E9-A60F-4779-9383-49F74B87B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5" y="2514600"/>
            <a:ext cx="8891538" cy="2732808"/>
          </a:xfrm>
        </p:spPr>
        <p:txBody>
          <a:bodyPr>
            <a:normAutofit/>
          </a:bodyPr>
          <a:lstStyle/>
          <a:p>
            <a:pPr marL="80010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Develop a new budget allocation model that respects the current allocation percentage and has a mechanism in place to transition over time that rewards the colleges by maximizing the incentives built into the SCFF.</a:t>
            </a:r>
            <a:endParaRPr lang="en-US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0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67C9F-DCFA-4F15-BC90-DE40600A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3100"/>
            <a:ext cx="8596668" cy="939800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Process Overview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B2BFB26-D569-4AAE-9FF2-6D94F4BF8B14}"/>
              </a:ext>
            </a:extLst>
          </p:cNvPr>
          <p:cNvSpPr txBox="1">
            <a:spLocks noChangeAspect="1"/>
          </p:cNvSpPr>
          <p:nvPr/>
        </p:nvSpPr>
        <p:spPr>
          <a:xfrm>
            <a:off x="677334" y="2524630"/>
            <a:ext cx="9090121" cy="35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3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</a:p>
          <a:p>
            <a:pPr marL="1257300" lvl="3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</a:p>
          <a:p>
            <a:pPr marL="1257300" lvl="3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Adoption</a:t>
            </a:r>
          </a:p>
          <a:p>
            <a:pPr marL="1257300" lvl="3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4400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3065F-A631-4A84-8229-31B4BE00A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8499"/>
            <a:ext cx="10384366" cy="1231899"/>
          </a:xfrm>
        </p:spPr>
        <p:txBody>
          <a:bodyPr anchor="ctr">
            <a:no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Why Are We Going Through This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24A4B-6856-4CA2-A1A5-0B52832C2D31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677334" y="2524632"/>
            <a:ext cx="9090121" cy="3505980"/>
          </a:xfrm>
        </p:spPr>
        <p:txBody>
          <a:bodyPr vert="horz" lIns="91440" tIns="45720" rIns="91440" bIns="45720" rtlCol="0">
            <a:normAutofit/>
          </a:bodyPr>
          <a:lstStyle/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Create incentives for the colleges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Improve College goal-setting abilities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Capture every outcome earned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Meet audit requirements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Assist budget development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B6076D-AD29-4BD9-BA9D-D3F8FA512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3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67C9F-DCFA-4F15-BC90-DE40600A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5800"/>
            <a:ext cx="8596668" cy="927100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Milestone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062A3B4-26F7-4352-9A9D-D054639CA3F2}"/>
              </a:ext>
            </a:extLst>
          </p:cNvPr>
          <p:cNvSpPr txBox="1">
            <a:spLocks noChangeAspect="1"/>
          </p:cNvSpPr>
          <p:nvPr/>
        </p:nvSpPr>
        <p:spPr>
          <a:xfrm>
            <a:off x="677334" y="2347985"/>
            <a:ext cx="9090121" cy="35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3" indent="-514350">
              <a:buFont typeface="+mj-lt"/>
              <a:buAutoNum type="arabicPeriod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Data Validation Process</a:t>
            </a:r>
          </a:p>
          <a:p>
            <a:pPr marL="742950" lvl="3" indent="0">
              <a:buNone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lvl="3" indent="0">
              <a:buNone/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063750" lvl="4" indent="-45720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2063750" lvl="4" indent="-45720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How will we use the information?</a:t>
            </a:r>
          </a:p>
        </p:txBody>
      </p:sp>
    </p:spTree>
    <p:extLst>
      <p:ext uri="{BB962C8B-B14F-4D97-AF65-F5344CB8AC3E}">
        <p14:creationId xmlns:p14="http://schemas.microsoft.com/office/powerpoint/2010/main" val="2592923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062A3B4-26F7-4352-9A9D-D054639CA3F2}"/>
              </a:ext>
            </a:extLst>
          </p:cNvPr>
          <p:cNvSpPr txBox="1">
            <a:spLocks noChangeAspect="1"/>
          </p:cNvSpPr>
          <p:nvPr/>
        </p:nvSpPr>
        <p:spPr>
          <a:xfrm>
            <a:off x="677334" y="2347985"/>
            <a:ext cx="9090121" cy="35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3" indent="-514350">
              <a:buFont typeface="+mj-lt"/>
              <a:buAutoNum type="arabicPeriod" startAt="2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Review the current BAM</a:t>
            </a:r>
          </a:p>
          <a:p>
            <a:pPr marL="742950" lvl="3" indent="0">
              <a:buNone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-514350">
              <a:buFont typeface="+mj-lt"/>
              <a:buAutoNum type="arabicPeriod" startAt="2"/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How are funds allocated, currently?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What funds are included?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04EBF8D9-7751-4CBE-9460-C7FD8BBC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60" y="676922"/>
            <a:ext cx="8596668" cy="927100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Milestone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0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062A3B4-26F7-4352-9A9D-D054639CA3F2}"/>
              </a:ext>
            </a:extLst>
          </p:cNvPr>
          <p:cNvSpPr txBox="1">
            <a:spLocks noChangeAspect="1"/>
          </p:cNvSpPr>
          <p:nvPr/>
        </p:nvSpPr>
        <p:spPr>
          <a:xfrm>
            <a:off x="322227" y="1838526"/>
            <a:ext cx="11282467" cy="363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3" indent="-514350">
              <a:buFont typeface="+mj-lt"/>
              <a:buAutoNum type="arabicPeriod" startAt="3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Modeling</a:t>
            </a:r>
          </a:p>
          <a:p>
            <a:pPr marL="1257300" lvl="3" indent="-514350">
              <a:buFont typeface="+mj-lt"/>
              <a:buAutoNum type="arabicPeriod" startAt="3"/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the model work during growth, declines, etc.?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the model be sustainable? 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does the model deal with one-time funds?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Large one-time expenses?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Revenue split for district services?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will district-wide expenses be handled?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will district-level compliance be addressed?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87058A31-D7FF-4721-91B8-3E3D1C47BF4B}"/>
              </a:ext>
            </a:extLst>
          </p:cNvPr>
          <p:cNvSpPr txBox="1">
            <a:spLocks/>
          </p:cNvSpPr>
          <p:nvPr/>
        </p:nvSpPr>
        <p:spPr>
          <a:xfrm>
            <a:off x="251206" y="574151"/>
            <a:ext cx="8596668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Milestone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3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15D9BE-3B55-4994-B016-2FE2900D1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79" y="6271551"/>
            <a:ext cx="1240763" cy="44836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A062A3B4-26F7-4352-9A9D-D054639CA3F2}"/>
              </a:ext>
            </a:extLst>
          </p:cNvPr>
          <p:cNvSpPr txBox="1">
            <a:spLocks noChangeAspect="1"/>
          </p:cNvSpPr>
          <p:nvPr/>
        </p:nvSpPr>
        <p:spPr>
          <a:xfrm>
            <a:off x="677334" y="2347985"/>
            <a:ext cx="9090121" cy="350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3" indent="-514350">
              <a:buFont typeface="+mj-lt"/>
              <a:buAutoNum type="arabicPeriod" startAt="4"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Adoption/Implementation</a:t>
            </a:r>
          </a:p>
          <a:p>
            <a:pPr marL="742950" lvl="3" indent="0">
              <a:buNone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3" indent="-514350">
              <a:buFont typeface="+mj-lt"/>
              <a:buAutoNum type="arabicPeriod" startAt="4"/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Process for </a:t>
            </a:r>
            <a:r>
              <a:rPr lang="en-US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adoption</a:t>
            </a:r>
          </a:p>
          <a:p>
            <a:pPr marL="2120900" lvl="4" indent="-514350">
              <a:buFont typeface="Arial" panose="020B0604020202020204" pitchFamily="34" charset="0"/>
              <a:buChar char="•"/>
              <a:tabLst>
                <a:tab pos="1943100" algn="l"/>
              </a:tabLst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Transition to </a:t>
            </a:r>
            <a:r>
              <a:rPr lang="en-US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implementation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51559FB-8187-484F-B71C-3CE29719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85800"/>
            <a:ext cx="8596668" cy="927100"/>
          </a:xfrm>
        </p:spPr>
        <p:txBody>
          <a:bodyPr anchor="ctr">
            <a:normAutofit/>
          </a:bodyPr>
          <a:lstStyle/>
          <a:p>
            <a:pPr marL="685800"/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Milestone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9107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8">
      <a:dk1>
        <a:sysClr val="windowText" lastClr="000000"/>
      </a:dk1>
      <a:lt1>
        <a:sysClr val="window" lastClr="FFFFFF"/>
      </a:lt1>
      <a:dk2>
        <a:srgbClr val="323232"/>
      </a:dk2>
      <a:lt2>
        <a:srgbClr val="A9A9A9"/>
      </a:lt2>
      <a:accent1>
        <a:srgbClr val="A70101"/>
      </a:accent1>
      <a:accent2>
        <a:srgbClr val="7F7F7F"/>
      </a:accent2>
      <a:accent3>
        <a:srgbClr val="38C3DA"/>
      </a:accent3>
      <a:accent4>
        <a:srgbClr val="B19C7D"/>
      </a:accent4>
      <a:accent5>
        <a:srgbClr val="7F5F52"/>
      </a:accent5>
      <a:accent6>
        <a:srgbClr val="B27D49"/>
      </a:accent6>
      <a:hlink>
        <a:srgbClr val="A70101"/>
      </a:hlink>
      <a:folHlink>
        <a:srgbClr val="8D765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263</Words>
  <Application>Microsoft Office PowerPoint</Application>
  <PresentationFormat>Custom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Student Centered Funding Formula (SCFF)</vt:lpstr>
      <vt:lpstr>Review</vt:lpstr>
      <vt:lpstr>Objective</vt:lpstr>
      <vt:lpstr>Process Overview</vt:lpstr>
      <vt:lpstr>Why Are We Going Through This Process?</vt:lpstr>
      <vt:lpstr>Milestone</vt:lpstr>
      <vt:lpstr>Milestone</vt:lpstr>
      <vt:lpstr>PowerPoint Presentation</vt:lpstr>
      <vt:lpstr>Milestone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Phillips</dc:creator>
  <cp:lastModifiedBy>trainee</cp:lastModifiedBy>
  <cp:revision>54</cp:revision>
  <dcterms:created xsi:type="dcterms:W3CDTF">2019-04-03T20:35:02Z</dcterms:created>
  <dcterms:modified xsi:type="dcterms:W3CDTF">2019-04-05T19:27:11Z</dcterms:modified>
</cp:coreProperties>
</file>