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4"/>
    <p:sldMasterId id="2147483660" r:id="rId5"/>
  </p:sldMasterIdLst>
  <p:notesMasterIdLst>
    <p:notesMasterId r:id="rId37"/>
  </p:notesMasterIdLst>
  <p:sldIdLst>
    <p:sldId id="260" r:id="rId6"/>
    <p:sldId id="257" r:id="rId7"/>
    <p:sldId id="266" r:id="rId8"/>
    <p:sldId id="275" r:id="rId9"/>
    <p:sldId id="277" r:id="rId10"/>
    <p:sldId id="268" r:id="rId11"/>
    <p:sldId id="263" r:id="rId12"/>
    <p:sldId id="318" r:id="rId13"/>
    <p:sldId id="319" r:id="rId14"/>
    <p:sldId id="321" r:id="rId15"/>
    <p:sldId id="259" r:id="rId16"/>
    <p:sldId id="298" r:id="rId17"/>
    <p:sldId id="302" r:id="rId18"/>
    <p:sldId id="310" r:id="rId19"/>
    <p:sldId id="311" r:id="rId20"/>
    <p:sldId id="280" r:id="rId21"/>
    <p:sldId id="299" r:id="rId22"/>
    <p:sldId id="262" r:id="rId23"/>
    <p:sldId id="308" r:id="rId24"/>
    <p:sldId id="300" r:id="rId25"/>
    <p:sldId id="281" r:id="rId26"/>
    <p:sldId id="304" r:id="rId27"/>
    <p:sldId id="314" r:id="rId28"/>
    <p:sldId id="320" r:id="rId29"/>
    <p:sldId id="315" r:id="rId30"/>
    <p:sldId id="293" r:id="rId31"/>
    <p:sldId id="296" r:id="rId32"/>
    <p:sldId id="306" r:id="rId33"/>
    <p:sldId id="258" r:id="rId34"/>
    <p:sldId id="323" r:id="rId35"/>
    <p:sldId id="324" r:id="rId36"/>
  </p:sldIdLst>
  <p:sldSz cx="9144000" cy="6858000" type="screen4x3"/>
  <p:notesSz cx="7010400" cy="9296400"/>
  <p:embeddedFontLst>
    <p:embeddedFont>
      <p:font typeface="Algerian" panose="04020705040A02060702" pitchFamily="82" charset="0"/>
      <p:regular r:id="rId38"/>
    </p:embeddedFon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Montserrat" panose="020B0604020202020204" charset="0"/>
      <p:regular r:id="rId45"/>
      <p:bold r:id="rId46"/>
      <p:italic r:id="rId47"/>
      <p:boldItalic r:id="rId48"/>
    </p:embeddedFont>
    <p:embeddedFont>
      <p:font typeface="Segoe UI" panose="020B0502040204020203" pitchFamily="34" charset="0"/>
      <p:regular r:id="rId49"/>
      <p:bold r:id="rId50"/>
      <p:italic r:id="rId51"/>
      <p:boldItalic r:id="rId52"/>
    </p:embeddedFont>
    <p:embeddedFont>
      <p:font typeface="Source Sans Pro" panose="020B0503030403020204"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043">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2E0B31-BF24-33F3-3C51-5C118273DDEC}" name="Kris Palmer" initials="KP" userId="S::kris_palmer@spra.com::f2f89550-7369-4fb6-9785-4255c6015f38" providerId="AD"/>
  <p188:author id="{20AF1D92-988B-74BC-A5E7-F10AC43ABC72}" name="Ilona McGriff" initials="IM" userId="S::imcgriff@clpccd.org::48db6d47-18ba-46cc-ac11-cbf41264327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ris Palmer" initials="KP" lastIdx="3" clrIdx="0">
    <p:extLst>
      <p:ext uri="{19B8F6BF-5375-455C-9EA6-DF929625EA0E}">
        <p15:presenceInfo xmlns:p15="http://schemas.microsoft.com/office/powerpoint/2012/main" userId="S::kris_palmer@spra.com::f2f89550-7369-4fb6-9785-4255c6015f38" providerId="AD"/>
      </p:ext>
    </p:extLst>
  </p:cmAuthor>
  <p:cmAuthor id="2" name="Guest User" initials="GU" lastIdx="3" clrIdx="1">
    <p:extLst>
      <p:ext uri="{19B8F6BF-5375-455C-9EA6-DF929625EA0E}">
        <p15:presenceInfo xmlns:p15="http://schemas.microsoft.com/office/powerpoint/2012/main" userId="S::urn:spo:anon#b4e110c05adcdfb6892c129109d40211bcd5bf28f5c2d6dddb977b2d48fb1a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E3D6DD-881D-45A6-9142-BED03A571944}" v="10" dt="2022-09-27T18:38:07.507"/>
    <p1510:client id="{182034DB-E8B8-49CD-9633-4ECB6EAA7975}" v="41" dt="2022-09-27T18:32:12.699"/>
    <p1510:client id="{3CDE8267-F097-40C1-8B00-EFC92F80298C}" v="36" dt="2022-09-27T18:18:37.914"/>
    <p1510:client id="{9C0C7A89-64D6-4509-A23C-4A3DE658C10F}" v="5" dt="2022-09-26T19:48:14.4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8"/>
      </p:cViewPr>
      <p:guideLst>
        <p:guide orient="horz" pos="2160"/>
        <p:guide pos="304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2.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3.xml"/><Relationship Id="rId51" Type="http://schemas.openxmlformats.org/officeDocument/2006/relationships/font" Target="fonts/font14.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font" Target="fonts/font4.fntdata"/><Relationship Id="rId54" Type="http://schemas.openxmlformats.org/officeDocument/2006/relationships/font" Target="fonts/font17.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2.fntdata"/><Relationship Id="rId57" Type="http://schemas.openxmlformats.org/officeDocument/2006/relationships/commentAuthors" Target="commen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065791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am12.safelinks.protection.outlook.com/?url=https%3A%2F%2Fwww.chabotcollege.edu%2Fcounseling%2Ftransfer-center%2Ftransfer-day.php&amp;data=05%7C01%7Ckris_palmer%40spra.com%7C6c96aff951994b7bf54c08da9ff3f785%7Ceec998ba1da247c2a8e14b4b06db9860%7C0%7C0%7C637998168683458919%7CUnknown%7CTWFpbGZsb3d8eyJWIjoiMC4wLjAwMDAiLCJQIjoiV2luMzIiLCJBTiI6Ik1haWwiLCJXVCI6Mn0%3D%7C1000%7C%7C%7C&amp;sdata=5eG4qn4fvF07JxeEC9ACytIXoVPSCwA%2B4895lNgA2Kw%3D&amp;reserved=0"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nam12.safelinks.protection.outlook.com/?url=http%3A%2F%2Fwww.laspositascollege.edu%2Ftransfercenter%2Fevents.php&amp;data=05%7C01%7Ckris_palmer%40spra.com%7C1cc3b546930d45666be508daa0b88c11%7Ceec998ba1da247c2a8e14b4b06db9860%7C0%7C0%7C637999012163751956%7CUnknown%7CTWFpbGZsb3d8eyJWIjoiMC4wLjAwMDAiLCJQIjoiV2luMzIiLCJBTiI6Ik1haWwiLCJXVCI6Mn0%3D%7C1000%7C%7C%7C&amp;sdata=LZ%2FHfhHrW3tIFZFXwHcuZcH9wNgtVOfgp%2BNpnfMIMrU%3D&amp;reserved=0" TargetMode="External"/><Relationship Id="rId4" Type="http://schemas.openxmlformats.org/officeDocument/2006/relationships/hyperlink" Target="https://nam12.safelinks.protection.outlook.com/?url=https%3A%2F%2Fwww.chabotcollege.edu%2Fcounseling%2Ftransfer-center%2Fdocs%2Ftd22%2520schedule.pdf&amp;data=05%7C01%7Ckris_palmer%40spra.com%7C6c96aff951994b7bf54c08da9ff3f785%7Ceec998ba1da247c2a8e14b4b06db9860%7C0%7C0%7C637998168683458919%7CUnknown%7CTWFpbGZsb3d8eyJWIjoiMC4wLjAwMDAiLCJQIjoiV2luMzIiLCJBTiI6Ik1haWwiLCJXVCI6Mn0%3D%7C1000%7C%7C%7C&amp;sdata=oc%2BtxKYVDob7urpVZM2smfrSWV15Au0KtD%2F955E3VzA%3D&amp;reserved=0"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Kris – I will be your MC and facilitator.  SPR Associates is the TA and Eval firm supporting EBCAN</a:t>
            </a:r>
            <a:endParaRPr/>
          </a:p>
        </p:txBody>
      </p:sp>
      <p:sp>
        <p:nvSpPr>
          <p:cNvPr id="80" name="Google Shape;80;p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4071247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Kris—now we'll move to presentations</a:t>
            </a:r>
          </a:p>
          <a:p>
            <a:endParaRPr lang="en-US" dirty="0"/>
          </a:p>
          <a:p>
            <a:r>
              <a:rPr lang="en-US" dirty="0"/>
              <a:t>First Data team, then pathways, then Student Supports, then Communications.</a:t>
            </a:r>
          </a:p>
          <a:p>
            <a:endParaRPr lang="en-US" dirty="0"/>
          </a:p>
          <a:p>
            <a:r>
              <a:rPr lang="en-US" dirty="0"/>
              <a:t>We heard in our EBCAN research that student data analytics are in many different places, living in silos.  Messaging to transfer students comes at them from many different places—not necessarily in a coordinated way.  Info about which courses count for transfer needed to be confirmed earlier for students to optimize how they sign-up for courses.  We'll first hear from data team and learn about exciting new tools and data sharing between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148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indent="0"/>
            <a:r>
              <a:rPr lang="en-US" sz="1600" dirty="0"/>
              <a:t>Bruce + team</a:t>
            </a:r>
            <a:endParaRPr sz="1600" dirty="0"/>
          </a:p>
          <a:p>
            <a:pPr marL="0" lvl="0" indent="0" algn="l">
              <a:spcBef>
                <a:spcPts val="0"/>
              </a:spcBef>
              <a:spcAft>
                <a:spcPts val="0"/>
              </a:spcAft>
              <a:buNone/>
            </a:pPr>
            <a:endParaRPr lang="en-US" sz="1600" dirty="0"/>
          </a:p>
          <a:p>
            <a:pPr marL="0" indent="0"/>
            <a:endParaRPr lang="en-US" sz="1600" dirty="0"/>
          </a:p>
          <a:p>
            <a:pPr marL="0" indent="0">
              <a:lnSpc>
                <a:spcPct val="115000"/>
              </a:lnSpc>
            </a:pPr>
            <a:endParaRPr lang="en-US"/>
          </a:p>
        </p:txBody>
      </p:sp>
      <p:sp>
        <p:nvSpPr>
          <p:cNvPr id="123" name="Google Shape;123;p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878337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indent="0"/>
            <a:r>
              <a:rPr lang="en-US" sz="1600" dirty="0"/>
              <a:t>Bruce + team</a:t>
            </a:r>
            <a:endParaRPr lang="en-US" sz="1600"/>
          </a:p>
          <a:p>
            <a:pPr marL="0" lvl="0" indent="0" algn="l">
              <a:spcBef>
                <a:spcPts val="0"/>
              </a:spcBef>
              <a:spcAft>
                <a:spcPts val="0"/>
              </a:spcAft>
              <a:buNone/>
            </a:pPr>
            <a:endParaRPr lang="en-US" sz="1600" dirty="0"/>
          </a:p>
          <a:p>
            <a:endParaRPr lang="en-US" dirty="0"/>
          </a:p>
          <a:p>
            <a:pPr marL="0" indent="0"/>
            <a:endParaRPr lang="en-US" sz="1600" dirty="0"/>
          </a:p>
          <a:p>
            <a:pPr marL="0" indent="0">
              <a:lnSpc>
                <a:spcPct val="115000"/>
              </a:lnSpc>
            </a:pPr>
            <a:endParaRPr lang="en-US"/>
          </a:p>
        </p:txBody>
      </p:sp>
      <p:sp>
        <p:nvSpPr>
          <p:cNvPr id="123" name="Google Shape;123;p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836593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indent="0">
              <a:lnSpc>
                <a:spcPct val="115000"/>
              </a:lnSpc>
            </a:pPr>
            <a:r>
              <a:rPr lang="en-US" dirty="0">
                <a:solidFill>
                  <a:srgbClr val="000000"/>
                </a:solidFill>
                <a:latin typeface="Arial"/>
                <a:ea typeface="Arial"/>
                <a:cs typeface="Arial"/>
              </a:rPr>
              <a:t>Kris – now we'll hear from our pathways team which is ramping up and has the important work of aligning degree pathways.</a:t>
            </a:r>
            <a:endParaRPr lang="en-US" dirty="0">
              <a:solidFill>
                <a:srgbClr val="000000"/>
              </a:solidFill>
              <a:latin typeface="Arial"/>
              <a:ea typeface="Arial"/>
              <a:cs typeface="Arial"/>
              <a:sym typeface="Arial"/>
            </a:endParaRPr>
          </a:p>
          <a:p>
            <a:pPr marL="0" indent="0">
              <a:lnSpc>
                <a:spcPct val="114999"/>
              </a:lnSpc>
            </a:pPr>
            <a:endParaRPr lang="en-US" dirty="0">
              <a:solidFill>
                <a:srgbClr val="000000"/>
              </a:solidFill>
              <a:latin typeface="Arial"/>
              <a:ea typeface="Arial"/>
              <a:cs typeface="Arial"/>
              <a:sym typeface="Arial"/>
            </a:endParaRPr>
          </a:p>
          <a:p>
            <a:pPr marL="0" lvl="0" indent="0" algn="l">
              <a:lnSpc>
                <a:spcPct val="114999"/>
              </a:lnSpc>
              <a:spcBef>
                <a:spcPts val="0"/>
              </a:spcBef>
              <a:spcAft>
                <a:spcPts val="0"/>
              </a:spcAft>
              <a:buNone/>
            </a:pPr>
            <a:r>
              <a:rPr lang="en-US" dirty="0">
                <a:solidFill>
                  <a:srgbClr val="000000"/>
                </a:solidFill>
                <a:latin typeface="Arial"/>
                <a:ea typeface="Arial"/>
                <a:cs typeface="Arial"/>
                <a:sym typeface="Arial"/>
              </a:rPr>
              <a:t>Clarissa</a:t>
            </a:r>
            <a:endParaRPr dirty="0">
              <a:solidFill>
                <a:srgbClr val="000000"/>
              </a:solidFill>
              <a:latin typeface="Arial"/>
              <a:ea typeface="Arial"/>
              <a:cs typeface="Arial"/>
            </a:endParaRPr>
          </a:p>
        </p:txBody>
      </p:sp>
      <p:sp>
        <p:nvSpPr>
          <p:cNvPr id="123" name="Google Shape;123;p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1114636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indent="0"/>
            <a:r>
              <a:rPr lang="en-US" sz="1600" dirty="0"/>
              <a:t>Jill Carbone</a:t>
            </a:r>
            <a:endParaRPr sz="1600" dirty="0"/>
          </a:p>
          <a:p>
            <a:pPr marL="0" lvl="0" indent="0" algn="l" rtl="0">
              <a:lnSpc>
                <a:spcPct val="115000"/>
              </a:lnSpc>
              <a:spcBef>
                <a:spcPts val="0"/>
              </a:spcBef>
              <a:spcAft>
                <a:spcPts val="0"/>
              </a:spcAft>
              <a:buClr>
                <a:srgbClr val="000000"/>
              </a:buClr>
            </a:pPr>
            <a:endParaRPr>
              <a:solidFill>
                <a:srgbClr val="000000"/>
              </a:solidFill>
              <a:ea typeface="Arial"/>
            </a:endParaRPr>
          </a:p>
        </p:txBody>
      </p:sp>
      <p:sp>
        <p:nvSpPr>
          <p:cNvPr id="123" name="Google Shape;123;p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676722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Alice Hale</a:t>
            </a:r>
          </a:p>
          <a:p>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4580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indent="0"/>
            <a:r>
              <a:rPr lang="en-US" sz="1600" dirty="0"/>
              <a:t>Frances</a:t>
            </a:r>
          </a:p>
          <a:p>
            <a:pPr marL="0" indent="0"/>
            <a:endParaRPr lang="en-US" sz="1600" dirty="0">
              <a:solidFill>
                <a:srgbClr val="000000"/>
              </a:solidFill>
              <a:ea typeface="Arial"/>
            </a:endParaRPr>
          </a:p>
          <a:p>
            <a:pPr marL="0" indent="0"/>
            <a:r>
              <a:rPr lang="en-US" sz="1600" dirty="0">
                <a:solidFill>
                  <a:srgbClr val="000000"/>
                </a:solidFill>
                <a:ea typeface="Arial"/>
              </a:rPr>
              <a:t>Introduce FF:</a:t>
            </a:r>
          </a:p>
          <a:p>
            <a:pPr marL="0" indent="0"/>
            <a:r>
              <a:rPr lang="en-US" sz="1600" dirty="0">
                <a:solidFill>
                  <a:srgbClr val="000000"/>
                </a:solidFill>
                <a:ea typeface="Arial"/>
              </a:rPr>
              <a:t>--Has been the lead facilitator and backbone for the group.</a:t>
            </a:r>
          </a:p>
          <a:p>
            <a:pPr marL="0" indent="0"/>
            <a:r>
              <a:rPr lang="en-US" sz="1600" dirty="0">
                <a:solidFill>
                  <a:srgbClr val="000000"/>
                </a:solidFill>
                <a:ea typeface="Arial"/>
              </a:rPr>
              <a:t>--Has kept a detailed spreadsheet with all of the work with the plans, the accomplishments.  </a:t>
            </a:r>
          </a:p>
          <a:p>
            <a:pPr marL="0" indent="0"/>
            <a:r>
              <a:rPr lang="en-US" sz="1600" dirty="0">
                <a:solidFill>
                  <a:srgbClr val="000000"/>
                </a:solidFill>
                <a:ea typeface="Arial"/>
              </a:rPr>
              <a:t>--She has driven much of the inquiry for the evaluation, seeking to get more student voice on how things are working/not working; she has redesigned and stepped up work.</a:t>
            </a:r>
          </a:p>
          <a:p>
            <a:pPr marL="0" indent="0"/>
            <a:r>
              <a:rPr lang="en-US" sz="1600" dirty="0">
                <a:solidFill>
                  <a:srgbClr val="000000"/>
                </a:solidFill>
                <a:ea typeface="Arial"/>
              </a:rPr>
              <a:t>--Then we'll hear accomplishments from Terrance Thompson at LPC who pushed the group to get students on the ground last year and when he documented the tour it ended up being included in convocation for the whole district and prompted more attention to EOPS partnership.</a:t>
            </a:r>
          </a:p>
          <a:p>
            <a:pPr marL="0" indent="0"/>
            <a:r>
              <a:rPr lang="en-US" sz="1600" dirty="0">
                <a:solidFill>
                  <a:srgbClr val="000000"/>
                </a:solidFill>
                <a:ea typeface="Arial"/>
              </a:rPr>
              <a:t>--Then we'll hear from communications who have been gearing up capacity to take a bigger role in the coming year.</a:t>
            </a:r>
          </a:p>
          <a:p>
            <a:pPr marL="0" indent="0"/>
            <a:endParaRPr lang="en-US" sz="1600" dirty="0">
              <a:solidFill>
                <a:srgbClr val="000000"/>
              </a:solidFill>
              <a:ea typeface="Arial"/>
            </a:endParaRPr>
          </a:p>
          <a:p>
            <a:pPr marL="0" indent="0"/>
            <a:endParaRPr lang="en-US" sz="1600" dirty="0">
              <a:solidFill>
                <a:srgbClr val="000000"/>
              </a:solidFill>
              <a:ea typeface="Arial"/>
            </a:endParaRPr>
          </a:p>
          <a:p>
            <a:pPr marL="0" indent="0"/>
            <a:endParaRPr lang="en-US" sz="1600" dirty="0">
              <a:solidFill>
                <a:srgbClr val="000000"/>
              </a:solidFill>
              <a:ea typeface="Arial"/>
            </a:endParaRPr>
          </a:p>
          <a:p>
            <a:pPr marL="0" indent="0"/>
            <a:endParaRPr lang="en-US" sz="1600" dirty="0">
              <a:solidFill>
                <a:srgbClr val="000000"/>
              </a:solidFill>
              <a:ea typeface="Arial"/>
            </a:endParaRPr>
          </a:p>
          <a:p>
            <a:pPr marL="0" indent="0"/>
            <a:endParaRPr lang="en-US" sz="1600" dirty="0">
              <a:solidFill>
                <a:srgbClr val="000000"/>
              </a:solidFill>
              <a:ea typeface="Arial"/>
            </a:endParaRPr>
          </a:p>
          <a:p>
            <a:pPr marL="0" indent="0"/>
            <a:r>
              <a:rPr lang="en-US" sz="1600" dirty="0">
                <a:solidFill>
                  <a:srgbClr val="000000"/>
                </a:solidFill>
                <a:ea typeface="Arial"/>
              </a:rPr>
              <a:t>Ask her:  </a:t>
            </a:r>
          </a:p>
        </p:txBody>
      </p:sp>
      <p:sp>
        <p:nvSpPr>
          <p:cNvPr id="123" name="Google Shape;123;p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1264001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indent="0"/>
            <a:r>
              <a:rPr lang="en-US" sz="1600"/>
              <a:t>Terrance</a:t>
            </a:r>
            <a:endParaRPr sz="1600"/>
          </a:p>
          <a:p>
            <a:pPr marL="0" lvl="0" indent="0" algn="l" rtl="0">
              <a:lnSpc>
                <a:spcPct val="115000"/>
              </a:lnSpc>
              <a:spcBef>
                <a:spcPts val="0"/>
              </a:spcBef>
              <a:spcAft>
                <a:spcPts val="0"/>
              </a:spcAft>
              <a:buNone/>
            </a:pPr>
            <a:endParaRPr/>
          </a:p>
        </p:txBody>
      </p:sp>
      <p:sp>
        <p:nvSpPr>
          <p:cNvPr id="123" name="Google Shape;123;p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2836204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560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1608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 name="Google Shape;56;p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600" dirty="0"/>
              <a:t>Kris</a:t>
            </a:r>
            <a:endParaRPr sz="1600" dirty="0"/>
          </a:p>
          <a:p>
            <a:pPr marL="0" lvl="0" indent="0" algn="l">
              <a:spcBef>
                <a:spcPts val="0"/>
              </a:spcBef>
              <a:spcAft>
                <a:spcPts val="0"/>
              </a:spcAft>
              <a:buNone/>
            </a:pPr>
            <a:endParaRPr lang="en-US" sz="1600" dirty="0"/>
          </a:p>
          <a:p>
            <a:endParaRPr lang="en-US" dirty="0"/>
          </a:p>
          <a:p>
            <a:pPr marL="0" indent="0"/>
            <a:endParaRPr lang="en-US" dirty="0"/>
          </a:p>
          <a:p>
            <a:pPr marL="0" indent="0"/>
            <a:endParaRPr lang="en-US" sz="1600" dirty="0"/>
          </a:p>
          <a:p>
            <a:pPr marL="0" indent="0"/>
            <a:endParaRPr lang="en-US"/>
          </a:p>
        </p:txBody>
      </p:sp>
      <p:sp>
        <p:nvSpPr>
          <p:cNvPr id="57" name="Google Shape;57;p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731079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indent="0"/>
            <a:r>
              <a:rPr lang="en-US" sz="1600"/>
              <a:t>Terrance</a:t>
            </a:r>
            <a:endParaRPr sz="1600"/>
          </a:p>
          <a:p>
            <a:pPr marL="0" lvl="0" indent="0" algn="l" rtl="0">
              <a:lnSpc>
                <a:spcPct val="115000"/>
              </a:lnSpc>
              <a:spcBef>
                <a:spcPts val="0"/>
              </a:spcBef>
              <a:spcAft>
                <a:spcPts val="0"/>
              </a:spcAft>
              <a:buNone/>
            </a:pPr>
            <a:endParaRPr/>
          </a:p>
        </p:txBody>
      </p:sp>
      <p:sp>
        <p:nvSpPr>
          <p:cNvPr id="123" name="Google Shape;123;p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3795452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Katie and Jamee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5978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Jamee and Katie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9123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Kris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5110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Kris – in chat or out loud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1554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Kris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1003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indent="0"/>
            <a:r>
              <a:rPr lang="en-US" dirty="0"/>
              <a:t>Kris</a:t>
            </a:r>
          </a:p>
        </p:txBody>
      </p:sp>
      <p:sp>
        <p:nvSpPr>
          <p:cNvPr id="64" name="Google Shape;64;p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92365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600" b="1" u="sng" dirty="0"/>
              <a:t>2 minutes</a:t>
            </a:r>
          </a:p>
          <a:p>
            <a:pPr marL="0" lvl="0" indent="0" algn="l" rtl="0">
              <a:spcBef>
                <a:spcPts val="0"/>
              </a:spcBef>
              <a:spcAft>
                <a:spcPts val="0"/>
              </a:spcAft>
              <a:buNone/>
            </a:pPr>
            <a:r>
              <a:rPr lang="en-US" sz="1600" b="1" u="sng" dirty="0"/>
              <a:t>Theresa and Walt welcome</a:t>
            </a:r>
            <a:endParaRPr dirty="0"/>
          </a:p>
          <a:p>
            <a:pPr marL="0" lvl="0" indent="0" algn="l">
              <a:spcBef>
                <a:spcPts val="0"/>
              </a:spcBef>
              <a:spcAft>
                <a:spcPts val="0"/>
              </a:spcAft>
              <a:buNone/>
            </a:pPr>
            <a:endParaRPr lang="en-US" sz="1600" b="1" u="sng" dirty="0"/>
          </a:p>
          <a:p>
            <a:pPr marL="0" indent="0"/>
            <a:endParaRPr lang="en-US" dirty="0"/>
          </a:p>
        </p:txBody>
      </p:sp>
      <p:sp>
        <p:nvSpPr>
          <p:cNvPr id="64" name="Google Shape;64;p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3343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a:t>
            </a:r>
          </a:p>
          <a:p>
            <a:r>
              <a:rPr lang="en-US" dirty="0"/>
              <a:t>This is a big month for transfer!  </a:t>
            </a:r>
          </a:p>
          <a:p>
            <a:endParaRPr lang="en-US" dirty="0"/>
          </a:p>
          <a:p>
            <a:r>
              <a:rPr lang="en-US" dirty="0"/>
              <a:t>Transfer Week at Chabot is Oct 10-14 culminating in a big tour of CSUEB.  You'll hear more about this from our student support team in a bit.  Meanwhile—see some of the activities coming up in the chat.  </a:t>
            </a:r>
          </a:p>
          <a:p>
            <a:pPr marL="0" indent="0"/>
            <a:r>
              <a:rPr lang="en-US" dirty="0"/>
              <a:t>This is the Transfer Day/Week webpage: </a:t>
            </a:r>
            <a:r>
              <a:rPr lang="en-US" dirty="0">
                <a:hlinkClick r:id="rId3"/>
              </a:rPr>
              <a:t>https://www.chabotcollege.edu/counseling/transfer-center/transfer-day.php</a:t>
            </a:r>
            <a:r>
              <a:rPr lang="en-US" dirty="0"/>
              <a:t> </a:t>
            </a:r>
          </a:p>
          <a:p>
            <a:r>
              <a:rPr lang="en-US" dirty="0"/>
              <a:t>  </a:t>
            </a:r>
          </a:p>
          <a:p>
            <a:r>
              <a:rPr lang="en-US" dirty="0"/>
              <a:t>And on it, is a link to the pdf of the schedule: </a:t>
            </a:r>
            <a:r>
              <a:rPr lang="en-US" dirty="0">
                <a:hlinkClick r:id="rId4"/>
              </a:rPr>
              <a:t>https://www.chabotcollege.edu/counseling/transfer-center/docs/td22%20schedule.pdf</a:t>
            </a:r>
            <a:r>
              <a:rPr lang="en-US" dirty="0"/>
              <a:t> </a:t>
            </a:r>
          </a:p>
          <a:p>
            <a:endParaRPr lang="en-US" dirty="0"/>
          </a:p>
          <a:p>
            <a:r>
              <a:rPr lang="en-US" dirty="0">
                <a:hlinkClick r:id="rId5"/>
              </a:rPr>
              <a:t>http://www.laspositascollege.edu/transfercenter/events.php</a:t>
            </a:r>
            <a:endParaRPr lang="en-US"/>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683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Now we'd like to hear from every person on the call—please introduce yourself in the chat with your name, institution and role.  Please turn on your camera for the next few minutes for our introduction session.  If you know how to rename –put your institution with your name.</a:t>
            </a:r>
          </a:p>
          <a:p>
            <a:pPr>
              <a:defRPr/>
            </a:pPr>
            <a:endParaRPr lang="en-US" dirty="0"/>
          </a:p>
          <a:p>
            <a:pPr>
              <a:defRPr/>
            </a:pPr>
            <a:r>
              <a:rPr lang="en-US" dirty="0"/>
              <a:t>If you've got any events related to student transfer—I invite you to get your links in the chat too at any point so we all walk away with critical information to share with all the students we know at our EBCAN colleges and all the people we know that interact with our students who intend to transfer.  </a:t>
            </a:r>
          </a:p>
          <a:p>
            <a:pPr>
              <a:defRPr/>
            </a:pPr>
            <a:endParaRPr lang="en-US" dirty="0"/>
          </a:p>
          <a:p>
            <a:pPr>
              <a:defRPr/>
            </a:pPr>
            <a:r>
              <a:rPr lang="en-US" dirty="0"/>
              <a:t>Kris to welcome all.  Shout out to EBCAN steering committee members + President Sandeen!  Shout out to each team (tech, pathways, student supports, data, communications)—waves to the group.   We're going to talk about some sister-initiatives today too—all those involved in the HSI stem grant?  all those involved with K-16 Collaborative?  </a:t>
            </a:r>
          </a:p>
          <a:p>
            <a:pPr>
              <a:defRPr/>
            </a:pPr>
            <a:endParaRPr lang="en-US" dirty="0"/>
          </a:p>
          <a:p>
            <a:pPr>
              <a:defRPr/>
            </a:pPr>
            <a:r>
              <a:rPr lang="en-US" dirty="0"/>
              <a:t>Now we'll hear from two of our steering committee members to give those of you who are newer to EBCAN a sense of history, context, structure and why this work is so important.</a:t>
            </a:r>
          </a:p>
          <a:p>
            <a:pPr>
              <a:defRPr/>
            </a:pPr>
            <a:endParaRPr lang="en-US" dirty="0"/>
          </a:p>
          <a:p>
            <a:pPr>
              <a:defRPr/>
            </a:pP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71497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indent="0"/>
            <a:r>
              <a:rPr lang="en-US" sz="1600" dirty="0"/>
              <a:t>Theresa</a:t>
            </a:r>
            <a:endParaRPr sz="1600" dirty="0"/>
          </a:p>
          <a:p>
            <a:pPr marL="0" lvl="0" indent="0" algn="l" rtl="0">
              <a:lnSpc>
                <a:spcPct val="115000"/>
              </a:lnSpc>
              <a:spcBef>
                <a:spcPts val="0"/>
              </a:spcBef>
              <a:spcAft>
                <a:spcPts val="0"/>
              </a:spcAft>
              <a:buNone/>
            </a:pPr>
            <a:endParaRPr/>
          </a:p>
        </p:txBody>
      </p:sp>
      <p:sp>
        <p:nvSpPr>
          <p:cNvPr id="123" name="Google Shape;123;p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945613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Theresa</a:t>
            </a:r>
            <a:endParaRPr/>
          </a:p>
        </p:txBody>
      </p:sp>
      <p:sp>
        <p:nvSpPr>
          <p:cNvPr id="115" name="Google Shape;115;p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3939437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indent="0"/>
            <a:r>
              <a:rPr lang="en-US" dirty="0">
                <a:solidFill>
                  <a:srgbClr val="000000"/>
                </a:solidFill>
                <a:latin typeface="Arial"/>
                <a:ea typeface="Arial"/>
                <a:cs typeface="Arial"/>
              </a:rPr>
              <a:t>Provost Jacobs</a:t>
            </a:r>
            <a:endParaRPr dirty="0">
              <a:solidFill>
                <a:srgbClr val="000000"/>
              </a:solidFill>
              <a:latin typeface="Arial"/>
              <a:ea typeface="Arial"/>
              <a:cs typeface="Arial"/>
              <a:sym typeface="Arial"/>
            </a:endParaRPr>
          </a:p>
        </p:txBody>
      </p:sp>
      <p:sp>
        <p:nvSpPr>
          <p:cNvPr id="123" name="Google Shape;123;p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1241107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indent="0"/>
            <a:r>
              <a:rPr lang="en-US" dirty="0">
                <a:solidFill>
                  <a:srgbClr val="000000"/>
                </a:solidFill>
                <a:latin typeface="Arial"/>
                <a:ea typeface="Arial"/>
                <a:cs typeface="Arial"/>
              </a:rPr>
              <a:t>Provost Jacobs</a:t>
            </a:r>
          </a:p>
          <a:p>
            <a:pPr marL="0" indent="0"/>
            <a:endParaRPr lang="en-US" dirty="0">
              <a:solidFill>
                <a:srgbClr val="000000"/>
              </a:solidFill>
              <a:latin typeface="Arial"/>
              <a:ea typeface="Arial"/>
              <a:cs typeface="Arial"/>
            </a:endParaRPr>
          </a:p>
          <a:p>
            <a:pPr marL="0" indent="0"/>
            <a:r>
              <a:rPr lang="en-US" dirty="0">
                <a:solidFill>
                  <a:srgbClr val="000000"/>
                </a:solidFill>
                <a:latin typeface="Arial"/>
                <a:ea typeface="Arial"/>
                <a:cs typeface="Arial"/>
              </a:rPr>
              <a:t>Kris to transition us to the next slide</a:t>
            </a:r>
          </a:p>
        </p:txBody>
      </p:sp>
      <p:sp>
        <p:nvSpPr>
          <p:cNvPr id="123" name="Google Shape;123;p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2767850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2"/>
          <p:cNvSpPr txBox="1">
            <a:spLocks noGrp="1"/>
          </p:cNvSpPr>
          <p:nvPr>
            <p:ph type="subTitle" idx="1"/>
          </p:nvPr>
        </p:nvSpPr>
        <p:spPr>
          <a:xfrm>
            <a:off x="382164" y="5916077"/>
            <a:ext cx="8354256" cy="516412"/>
          </a:xfrm>
          <a:prstGeom prst="rect">
            <a:avLst/>
          </a:prstGeom>
          <a:noFill/>
          <a:ln>
            <a:noFill/>
          </a:ln>
        </p:spPr>
        <p:txBody>
          <a:bodyPr spcFirstLastPara="1" wrap="square" lIns="91425" tIns="45700" rIns="91425" bIns="45700" anchor="t" anchorCtr="0">
            <a:noAutofit/>
          </a:bodyPr>
          <a:lstStyle>
            <a:lvl1pPr lvl="0" algn="l">
              <a:spcBef>
                <a:spcPts val="480"/>
              </a:spcBef>
              <a:spcAft>
                <a:spcPts val="0"/>
              </a:spcAft>
              <a:buClr>
                <a:schemeClr val="dk1"/>
              </a:buClr>
              <a:buSzPts val="2400"/>
              <a:buNone/>
              <a:defRPr>
                <a:solidFill>
                  <a:schemeClr val="dk1"/>
                </a:solidFill>
              </a:defRPr>
            </a:lvl1pPr>
            <a:lvl2pPr lvl="1" algn="ctr">
              <a:spcBef>
                <a:spcPts val="400"/>
              </a:spcBef>
              <a:spcAft>
                <a:spcPts val="0"/>
              </a:spcAft>
              <a:buClr>
                <a:srgbClr val="888888"/>
              </a:buClr>
              <a:buSzPts val="20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320"/>
              </a:spcBef>
              <a:spcAft>
                <a:spcPts val="0"/>
              </a:spcAft>
              <a:buClr>
                <a:srgbClr val="888888"/>
              </a:buClr>
              <a:buSzPts val="16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503F05-9B8C-4B60-B74D-3EA922A4121B}"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7E9C4-09B5-4EAE-BCFD-5993A1DC806B}" type="slidenum">
              <a:rPr lang="en-US" smtClean="0"/>
              <a:t>‹#›</a:t>
            </a:fld>
            <a:endParaRPr lang="en-US"/>
          </a:p>
        </p:txBody>
      </p:sp>
    </p:spTree>
    <p:extLst>
      <p:ext uri="{BB962C8B-B14F-4D97-AF65-F5344CB8AC3E}">
        <p14:creationId xmlns:p14="http://schemas.microsoft.com/office/powerpoint/2010/main" val="578171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39"/>
            <a:ext cx="7886700" cy="2852737"/>
          </a:xfrm>
        </p:spPr>
        <p:txBody>
          <a:bodyPr anchor="b"/>
          <a:lstStyle>
            <a:lvl1pPr>
              <a:defRPr sz="3477"/>
            </a:lvl1pPr>
          </a:lstStyle>
          <a:p>
            <a:r>
              <a:rPr lang="en-US"/>
              <a:t>Click to edit Master title style</a:t>
            </a:r>
            <a:endParaRPr lang="en-US" dirty="0"/>
          </a:p>
        </p:txBody>
      </p:sp>
      <p:sp>
        <p:nvSpPr>
          <p:cNvPr id="3" name="Text Placeholder 2"/>
          <p:cNvSpPr>
            <a:spLocks noGrp="1"/>
          </p:cNvSpPr>
          <p:nvPr>
            <p:ph type="body" idx="1"/>
          </p:nvPr>
        </p:nvSpPr>
        <p:spPr>
          <a:xfrm>
            <a:off x="623889" y="4589465"/>
            <a:ext cx="7886700" cy="1500187"/>
          </a:xfrm>
        </p:spPr>
        <p:txBody>
          <a:bodyPr/>
          <a:lstStyle>
            <a:lvl1pPr marL="0" indent="0">
              <a:buNone/>
              <a:defRPr sz="1391">
                <a:solidFill>
                  <a:schemeClr val="tx1"/>
                </a:solidFill>
              </a:defRPr>
            </a:lvl1pPr>
            <a:lvl2pPr marL="264961" indent="0">
              <a:buNone/>
              <a:defRPr sz="1159">
                <a:solidFill>
                  <a:schemeClr val="tx1">
                    <a:tint val="75000"/>
                  </a:schemeClr>
                </a:solidFill>
              </a:defRPr>
            </a:lvl2pPr>
            <a:lvl3pPr marL="529922" indent="0">
              <a:buNone/>
              <a:defRPr sz="1043">
                <a:solidFill>
                  <a:schemeClr val="tx1">
                    <a:tint val="75000"/>
                  </a:schemeClr>
                </a:solidFill>
              </a:defRPr>
            </a:lvl3pPr>
            <a:lvl4pPr marL="794883" indent="0">
              <a:buNone/>
              <a:defRPr sz="927">
                <a:solidFill>
                  <a:schemeClr val="tx1">
                    <a:tint val="75000"/>
                  </a:schemeClr>
                </a:solidFill>
              </a:defRPr>
            </a:lvl4pPr>
            <a:lvl5pPr marL="1059844" indent="0">
              <a:buNone/>
              <a:defRPr sz="927">
                <a:solidFill>
                  <a:schemeClr val="tx1">
                    <a:tint val="75000"/>
                  </a:schemeClr>
                </a:solidFill>
              </a:defRPr>
            </a:lvl5pPr>
            <a:lvl6pPr marL="1324806" indent="0">
              <a:buNone/>
              <a:defRPr sz="927">
                <a:solidFill>
                  <a:schemeClr val="tx1">
                    <a:tint val="75000"/>
                  </a:schemeClr>
                </a:solidFill>
              </a:defRPr>
            </a:lvl6pPr>
            <a:lvl7pPr marL="1589767" indent="0">
              <a:buNone/>
              <a:defRPr sz="927">
                <a:solidFill>
                  <a:schemeClr val="tx1">
                    <a:tint val="75000"/>
                  </a:schemeClr>
                </a:solidFill>
              </a:defRPr>
            </a:lvl7pPr>
            <a:lvl8pPr marL="1854728" indent="0">
              <a:buNone/>
              <a:defRPr sz="927">
                <a:solidFill>
                  <a:schemeClr val="tx1">
                    <a:tint val="75000"/>
                  </a:schemeClr>
                </a:solidFill>
              </a:defRPr>
            </a:lvl8pPr>
            <a:lvl9pPr marL="2119689" indent="0">
              <a:buNone/>
              <a:defRPr sz="92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503F05-9B8C-4B60-B74D-3EA922A4121B}"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7E9C4-09B5-4EAE-BCFD-5993A1DC806B}" type="slidenum">
              <a:rPr lang="en-US" smtClean="0"/>
              <a:t>‹#›</a:t>
            </a:fld>
            <a:endParaRPr lang="en-US"/>
          </a:p>
        </p:txBody>
      </p:sp>
    </p:spTree>
    <p:extLst>
      <p:ext uri="{BB962C8B-B14F-4D97-AF65-F5344CB8AC3E}">
        <p14:creationId xmlns:p14="http://schemas.microsoft.com/office/powerpoint/2010/main" val="3470307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1"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3503F05-9B8C-4B60-B74D-3EA922A4121B}"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07E9C4-09B5-4EAE-BCFD-5993A1DC806B}" type="slidenum">
              <a:rPr lang="en-US" smtClean="0"/>
              <a:t>‹#›</a:t>
            </a:fld>
            <a:endParaRPr lang="en-US"/>
          </a:p>
        </p:txBody>
      </p:sp>
    </p:spTree>
    <p:extLst>
      <p:ext uri="{BB962C8B-B14F-4D97-AF65-F5344CB8AC3E}">
        <p14:creationId xmlns:p14="http://schemas.microsoft.com/office/powerpoint/2010/main" val="3683156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7"/>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3" y="1681163"/>
            <a:ext cx="3868340" cy="823912"/>
          </a:xfrm>
        </p:spPr>
        <p:txBody>
          <a:bodyPr anchor="b"/>
          <a:lstStyle>
            <a:lvl1pPr marL="0" indent="0">
              <a:buNone/>
              <a:defRPr sz="1391" b="1"/>
            </a:lvl1pPr>
            <a:lvl2pPr marL="264961" indent="0">
              <a:buNone/>
              <a:defRPr sz="1159" b="1"/>
            </a:lvl2pPr>
            <a:lvl3pPr marL="529922" indent="0">
              <a:buNone/>
              <a:defRPr sz="1043" b="1"/>
            </a:lvl3pPr>
            <a:lvl4pPr marL="794883" indent="0">
              <a:buNone/>
              <a:defRPr sz="927" b="1"/>
            </a:lvl4pPr>
            <a:lvl5pPr marL="1059844" indent="0">
              <a:buNone/>
              <a:defRPr sz="927" b="1"/>
            </a:lvl5pPr>
            <a:lvl6pPr marL="1324806" indent="0">
              <a:buNone/>
              <a:defRPr sz="927" b="1"/>
            </a:lvl6pPr>
            <a:lvl7pPr marL="1589767" indent="0">
              <a:buNone/>
              <a:defRPr sz="927" b="1"/>
            </a:lvl7pPr>
            <a:lvl8pPr marL="1854728" indent="0">
              <a:buNone/>
              <a:defRPr sz="927" b="1"/>
            </a:lvl8pPr>
            <a:lvl9pPr marL="2119689" indent="0">
              <a:buNone/>
              <a:defRPr sz="927" b="1"/>
            </a:lvl9pPr>
          </a:lstStyle>
          <a:p>
            <a:pPr lvl="0"/>
            <a:r>
              <a:rPr lang="en-US"/>
              <a:t>Edit Master text styles</a:t>
            </a:r>
          </a:p>
        </p:txBody>
      </p:sp>
      <p:sp>
        <p:nvSpPr>
          <p:cNvPr id="4" name="Content Placeholder 3"/>
          <p:cNvSpPr>
            <a:spLocks noGrp="1"/>
          </p:cNvSpPr>
          <p:nvPr>
            <p:ph sz="half" idx="2"/>
          </p:nvPr>
        </p:nvSpPr>
        <p:spPr>
          <a:xfrm>
            <a:off x="629843"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391" b="1"/>
            </a:lvl1pPr>
            <a:lvl2pPr marL="264961" indent="0">
              <a:buNone/>
              <a:defRPr sz="1159" b="1"/>
            </a:lvl2pPr>
            <a:lvl3pPr marL="529922" indent="0">
              <a:buNone/>
              <a:defRPr sz="1043" b="1"/>
            </a:lvl3pPr>
            <a:lvl4pPr marL="794883" indent="0">
              <a:buNone/>
              <a:defRPr sz="927" b="1"/>
            </a:lvl4pPr>
            <a:lvl5pPr marL="1059844" indent="0">
              <a:buNone/>
              <a:defRPr sz="927" b="1"/>
            </a:lvl5pPr>
            <a:lvl6pPr marL="1324806" indent="0">
              <a:buNone/>
              <a:defRPr sz="927" b="1"/>
            </a:lvl6pPr>
            <a:lvl7pPr marL="1589767" indent="0">
              <a:buNone/>
              <a:defRPr sz="927" b="1"/>
            </a:lvl7pPr>
            <a:lvl8pPr marL="1854728" indent="0">
              <a:buNone/>
              <a:defRPr sz="927" b="1"/>
            </a:lvl8pPr>
            <a:lvl9pPr marL="2119689" indent="0">
              <a:buNone/>
              <a:defRPr sz="927"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3503F05-9B8C-4B60-B74D-3EA922A4121B}" type="datetimeFigureOut">
              <a:rPr lang="en-US" smtClean="0"/>
              <a:t>12/8/2022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07E9C4-09B5-4EAE-BCFD-5993A1DC806B}" type="slidenum">
              <a:rPr lang="en-US" smtClean="0"/>
              <a:t>‹#›</a:t>
            </a:fld>
            <a:endParaRPr lang="en-US"/>
          </a:p>
        </p:txBody>
      </p:sp>
    </p:spTree>
    <p:extLst>
      <p:ext uri="{BB962C8B-B14F-4D97-AF65-F5344CB8AC3E}">
        <p14:creationId xmlns:p14="http://schemas.microsoft.com/office/powerpoint/2010/main" val="105766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3503F05-9B8C-4B60-B74D-3EA922A4121B}" type="datetimeFigureOut">
              <a:rPr lang="en-US" smtClean="0"/>
              <a:t>12/8/2022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07E9C4-09B5-4EAE-BCFD-5993A1DC806B}" type="slidenum">
              <a:rPr lang="en-US" smtClean="0"/>
              <a:t>‹#›</a:t>
            </a:fld>
            <a:endParaRPr lang="en-US"/>
          </a:p>
        </p:txBody>
      </p:sp>
    </p:spTree>
    <p:extLst>
      <p:ext uri="{BB962C8B-B14F-4D97-AF65-F5344CB8AC3E}">
        <p14:creationId xmlns:p14="http://schemas.microsoft.com/office/powerpoint/2010/main" val="1484559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503F05-9B8C-4B60-B74D-3EA922A4121B}" type="datetimeFigureOut">
              <a:rPr lang="en-US" smtClean="0"/>
              <a:t>12/8/2022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07E9C4-09B5-4EAE-BCFD-5993A1DC806B}" type="slidenum">
              <a:rPr lang="en-US" smtClean="0"/>
              <a:t>‹#›</a:t>
            </a:fld>
            <a:endParaRPr lang="en-US"/>
          </a:p>
        </p:txBody>
      </p:sp>
    </p:spTree>
    <p:extLst>
      <p:ext uri="{BB962C8B-B14F-4D97-AF65-F5344CB8AC3E}">
        <p14:creationId xmlns:p14="http://schemas.microsoft.com/office/powerpoint/2010/main" val="1322046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1854"/>
            </a:lvl1pPr>
          </a:lstStyle>
          <a:p>
            <a:r>
              <a:rPr lang="en-US"/>
              <a:t>Click to edit Master title style</a:t>
            </a:r>
            <a:endParaRPr lang="en-US" dirty="0"/>
          </a:p>
        </p:txBody>
      </p:sp>
      <p:sp>
        <p:nvSpPr>
          <p:cNvPr id="3" name="Content Placeholder 2"/>
          <p:cNvSpPr>
            <a:spLocks noGrp="1"/>
          </p:cNvSpPr>
          <p:nvPr>
            <p:ph idx="1"/>
          </p:nvPr>
        </p:nvSpPr>
        <p:spPr>
          <a:xfrm>
            <a:off x="3887390" y="987427"/>
            <a:ext cx="4629151" cy="4873625"/>
          </a:xfrm>
        </p:spPr>
        <p:txBody>
          <a:bodyPr/>
          <a:lstStyle>
            <a:lvl1pPr>
              <a:defRPr sz="1854"/>
            </a:lvl1pPr>
            <a:lvl2pPr>
              <a:defRPr sz="1623"/>
            </a:lvl2pPr>
            <a:lvl3pPr>
              <a:defRPr sz="1391"/>
            </a:lvl3pPr>
            <a:lvl4pPr>
              <a:defRPr sz="1159"/>
            </a:lvl4pPr>
            <a:lvl5pPr>
              <a:defRPr sz="1159"/>
            </a:lvl5pPr>
            <a:lvl6pPr>
              <a:defRPr sz="1159"/>
            </a:lvl6pPr>
            <a:lvl7pPr>
              <a:defRPr sz="1159"/>
            </a:lvl7pPr>
            <a:lvl8pPr>
              <a:defRPr sz="1159"/>
            </a:lvl8pPr>
            <a:lvl9pPr>
              <a:defRPr sz="115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927"/>
            </a:lvl1pPr>
            <a:lvl2pPr marL="264961" indent="0">
              <a:buNone/>
              <a:defRPr sz="811"/>
            </a:lvl2pPr>
            <a:lvl3pPr marL="529922" indent="0">
              <a:buNone/>
              <a:defRPr sz="695"/>
            </a:lvl3pPr>
            <a:lvl4pPr marL="794883" indent="0">
              <a:buNone/>
              <a:defRPr sz="580"/>
            </a:lvl4pPr>
            <a:lvl5pPr marL="1059844" indent="0">
              <a:buNone/>
              <a:defRPr sz="580"/>
            </a:lvl5pPr>
            <a:lvl6pPr marL="1324806" indent="0">
              <a:buNone/>
              <a:defRPr sz="580"/>
            </a:lvl6pPr>
            <a:lvl7pPr marL="1589767" indent="0">
              <a:buNone/>
              <a:defRPr sz="580"/>
            </a:lvl7pPr>
            <a:lvl8pPr marL="1854728" indent="0">
              <a:buNone/>
              <a:defRPr sz="580"/>
            </a:lvl8pPr>
            <a:lvl9pPr marL="2119689" indent="0">
              <a:buNone/>
              <a:defRPr sz="580"/>
            </a:lvl9pPr>
          </a:lstStyle>
          <a:p>
            <a:pPr lvl="0"/>
            <a:r>
              <a:rPr lang="en-US"/>
              <a:t>Edit Master text styles</a:t>
            </a:r>
          </a:p>
        </p:txBody>
      </p:sp>
      <p:sp>
        <p:nvSpPr>
          <p:cNvPr id="5" name="Date Placeholder 4"/>
          <p:cNvSpPr>
            <a:spLocks noGrp="1"/>
          </p:cNvSpPr>
          <p:nvPr>
            <p:ph type="dt" sz="half" idx="10"/>
          </p:nvPr>
        </p:nvSpPr>
        <p:spPr/>
        <p:txBody>
          <a:bodyPr/>
          <a:lstStyle/>
          <a:p>
            <a:fld id="{43503F05-9B8C-4B60-B74D-3EA922A4121B}"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07E9C4-09B5-4EAE-BCFD-5993A1DC806B}" type="slidenum">
              <a:rPr lang="en-US" smtClean="0"/>
              <a:t>‹#›</a:t>
            </a:fld>
            <a:endParaRPr lang="en-US"/>
          </a:p>
        </p:txBody>
      </p:sp>
    </p:spTree>
    <p:extLst>
      <p:ext uri="{BB962C8B-B14F-4D97-AF65-F5344CB8AC3E}">
        <p14:creationId xmlns:p14="http://schemas.microsoft.com/office/powerpoint/2010/main" val="2517975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1854"/>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987427"/>
            <a:ext cx="4629151" cy="4873625"/>
          </a:xfrm>
        </p:spPr>
        <p:txBody>
          <a:bodyPr anchor="t"/>
          <a:lstStyle>
            <a:lvl1pPr marL="0" indent="0">
              <a:buNone/>
              <a:defRPr sz="1854"/>
            </a:lvl1pPr>
            <a:lvl2pPr marL="264961" indent="0">
              <a:buNone/>
              <a:defRPr sz="1623"/>
            </a:lvl2pPr>
            <a:lvl3pPr marL="529922" indent="0">
              <a:buNone/>
              <a:defRPr sz="1391"/>
            </a:lvl3pPr>
            <a:lvl4pPr marL="794883" indent="0">
              <a:buNone/>
              <a:defRPr sz="1159"/>
            </a:lvl4pPr>
            <a:lvl5pPr marL="1059844" indent="0">
              <a:buNone/>
              <a:defRPr sz="1159"/>
            </a:lvl5pPr>
            <a:lvl6pPr marL="1324806" indent="0">
              <a:buNone/>
              <a:defRPr sz="1159"/>
            </a:lvl6pPr>
            <a:lvl7pPr marL="1589767" indent="0">
              <a:buNone/>
              <a:defRPr sz="1159"/>
            </a:lvl7pPr>
            <a:lvl8pPr marL="1854728" indent="0">
              <a:buNone/>
              <a:defRPr sz="1159"/>
            </a:lvl8pPr>
            <a:lvl9pPr marL="2119689" indent="0">
              <a:buNone/>
              <a:defRPr sz="1159"/>
            </a:lvl9pPr>
          </a:lstStyle>
          <a:p>
            <a:r>
              <a:rPr lang="en-US"/>
              <a:t>Click icon to add picture</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927"/>
            </a:lvl1pPr>
            <a:lvl2pPr marL="264961" indent="0">
              <a:buNone/>
              <a:defRPr sz="811"/>
            </a:lvl2pPr>
            <a:lvl3pPr marL="529922" indent="0">
              <a:buNone/>
              <a:defRPr sz="695"/>
            </a:lvl3pPr>
            <a:lvl4pPr marL="794883" indent="0">
              <a:buNone/>
              <a:defRPr sz="580"/>
            </a:lvl4pPr>
            <a:lvl5pPr marL="1059844" indent="0">
              <a:buNone/>
              <a:defRPr sz="580"/>
            </a:lvl5pPr>
            <a:lvl6pPr marL="1324806" indent="0">
              <a:buNone/>
              <a:defRPr sz="580"/>
            </a:lvl6pPr>
            <a:lvl7pPr marL="1589767" indent="0">
              <a:buNone/>
              <a:defRPr sz="580"/>
            </a:lvl7pPr>
            <a:lvl8pPr marL="1854728" indent="0">
              <a:buNone/>
              <a:defRPr sz="580"/>
            </a:lvl8pPr>
            <a:lvl9pPr marL="2119689" indent="0">
              <a:buNone/>
              <a:defRPr sz="580"/>
            </a:lvl9pPr>
          </a:lstStyle>
          <a:p>
            <a:pPr lvl="0"/>
            <a:r>
              <a:rPr lang="en-US"/>
              <a:t>Edit Master text styles</a:t>
            </a:r>
          </a:p>
        </p:txBody>
      </p:sp>
      <p:sp>
        <p:nvSpPr>
          <p:cNvPr id="5" name="Date Placeholder 4"/>
          <p:cNvSpPr>
            <a:spLocks noGrp="1"/>
          </p:cNvSpPr>
          <p:nvPr>
            <p:ph type="dt" sz="half" idx="10"/>
          </p:nvPr>
        </p:nvSpPr>
        <p:spPr/>
        <p:txBody>
          <a:bodyPr/>
          <a:lstStyle/>
          <a:p>
            <a:fld id="{43503F05-9B8C-4B60-B74D-3EA922A4121B}"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07E9C4-09B5-4EAE-BCFD-5993A1DC806B}" type="slidenum">
              <a:rPr lang="en-US" smtClean="0"/>
              <a:t>‹#›</a:t>
            </a:fld>
            <a:endParaRPr lang="en-US"/>
          </a:p>
        </p:txBody>
      </p:sp>
    </p:spTree>
    <p:extLst>
      <p:ext uri="{BB962C8B-B14F-4D97-AF65-F5344CB8AC3E}">
        <p14:creationId xmlns:p14="http://schemas.microsoft.com/office/powerpoint/2010/main" val="9644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503F05-9B8C-4B60-B74D-3EA922A4121B}"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7E9C4-09B5-4EAE-BCFD-5993A1DC806B}" type="slidenum">
              <a:rPr lang="en-US" smtClean="0"/>
              <a:t>‹#›</a:t>
            </a:fld>
            <a:endParaRPr lang="en-US"/>
          </a:p>
        </p:txBody>
      </p:sp>
    </p:spTree>
    <p:extLst>
      <p:ext uri="{BB962C8B-B14F-4D97-AF65-F5344CB8AC3E}">
        <p14:creationId xmlns:p14="http://schemas.microsoft.com/office/powerpoint/2010/main" val="3721850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6"/>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6"/>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503F05-9B8C-4B60-B74D-3EA922A4121B}"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7E9C4-09B5-4EAE-BCFD-5993A1DC806B}" type="slidenum">
              <a:rPr lang="en-US" smtClean="0"/>
              <a:t>‹#›</a:t>
            </a:fld>
            <a:endParaRPr lang="en-US"/>
          </a:p>
        </p:txBody>
      </p:sp>
    </p:spTree>
    <p:extLst>
      <p:ext uri="{BB962C8B-B14F-4D97-AF65-F5344CB8AC3E}">
        <p14:creationId xmlns:p14="http://schemas.microsoft.com/office/powerpoint/2010/main" val="3309187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3">
  <p:cSld name="CUSTOM_2">
    <p:spTree>
      <p:nvGrpSpPr>
        <p:cNvPr id="1" name="Shape 12"/>
        <p:cNvGrpSpPr/>
        <p:nvPr/>
      </p:nvGrpSpPr>
      <p:grpSpPr>
        <a:xfrm>
          <a:off x="0" y="0"/>
          <a:ext cx="0" cy="0"/>
          <a:chOff x="0" y="0"/>
          <a:chExt cx="0" cy="0"/>
        </a:xfrm>
      </p:grpSpPr>
      <p:pic>
        <p:nvPicPr>
          <p:cNvPr id="13" name="Google Shape;13;p3"/>
          <p:cNvPicPr preferRelativeResize="0"/>
          <p:nvPr/>
        </p:nvPicPr>
        <p:blipFill rotWithShape="1">
          <a:blip r:embed="rId2">
            <a:alphaModFix/>
          </a:blip>
          <a:srcRect l="-1380" r="1380"/>
          <a:stretch/>
        </p:blipFill>
        <p:spPr>
          <a:xfrm>
            <a:off x="-146450" y="6302400"/>
            <a:ext cx="9308251" cy="555600"/>
          </a:xfrm>
          <a:prstGeom prst="rect">
            <a:avLst/>
          </a:prstGeom>
          <a:noFill/>
          <a:ln>
            <a:noFill/>
          </a:ln>
        </p:spPr>
      </p:pic>
      <p:pic>
        <p:nvPicPr>
          <p:cNvPr id="14" name="Google Shape;14;p3"/>
          <p:cNvPicPr preferRelativeResize="0"/>
          <p:nvPr/>
        </p:nvPicPr>
        <p:blipFill>
          <a:blip r:embed="rId3">
            <a:alphaModFix/>
          </a:blip>
          <a:stretch>
            <a:fillRect/>
          </a:stretch>
        </p:blipFill>
        <p:spPr>
          <a:xfrm>
            <a:off x="6728675" y="6365825"/>
            <a:ext cx="1593626" cy="428750"/>
          </a:xfrm>
          <a:prstGeom prst="rect">
            <a:avLst/>
          </a:prstGeom>
          <a:noFill/>
          <a:ln>
            <a:noFill/>
          </a:ln>
        </p:spPr>
      </p:pic>
      <p:pic>
        <p:nvPicPr>
          <p:cNvPr id="15" name="Google Shape;15;p3"/>
          <p:cNvPicPr preferRelativeResize="0"/>
          <p:nvPr/>
        </p:nvPicPr>
        <p:blipFill rotWithShape="1">
          <a:blip r:embed="rId4">
            <a:alphaModFix/>
          </a:blip>
          <a:srcRect l="3679" t="11834" b="8687"/>
          <a:stretch/>
        </p:blipFill>
        <p:spPr>
          <a:xfrm>
            <a:off x="4710575" y="6319850"/>
            <a:ext cx="1709252" cy="55560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16"/>
        <p:cNvGrpSpPr/>
        <p:nvPr/>
      </p:nvGrpSpPr>
      <p:grpSpPr>
        <a:xfrm>
          <a:off x="0" y="0"/>
          <a:ext cx="0" cy="0"/>
          <a:chOff x="0" y="0"/>
          <a:chExt cx="0" cy="0"/>
        </a:xfrm>
      </p:grpSpPr>
      <p:pic>
        <p:nvPicPr>
          <p:cNvPr id="17" name="Google Shape;17;p4"/>
          <p:cNvPicPr preferRelativeResize="0"/>
          <p:nvPr/>
        </p:nvPicPr>
        <p:blipFill>
          <a:blip r:embed="rId2">
            <a:alphaModFix/>
          </a:blip>
          <a:stretch>
            <a:fillRect/>
          </a:stretch>
        </p:blipFill>
        <p:spPr>
          <a:xfrm>
            <a:off x="135650" y="6049050"/>
            <a:ext cx="1363874" cy="537275"/>
          </a:xfrm>
          <a:prstGeom prst="rect">
            <a:avLst/>
          </a:prstGeom>
          <a:noFill/>
          <a:ln>
            <a:noFill/>
          </a:ln>
        </p:spPr>
      </p:pic>
      <p:pic>
        <p:nvPicPr>
          <p:cNvPr id="18" name="Google Shape;18;p4"/>
          <p:cNvPicPr preferRelativeResize="0"/>
          <p:nvPr/>
        </p:nvPicPr>
        <p:blipFill>
          <a:blip r:embed="rId3">
            <a:alphaModFix/>
          </a:blip>
          <a:stretch>
            <a:fillRect/>
          </a:stretch>
        </p:blipFill>
        <p:spPr>
          <a:xfrm>
            <a:off x="1682675" y="6149675"/>
            <a:ext cx="1249101" cy="336025"/>
          </a:xfrm>
          <a:prstGeom prst="rect">
            <a:avLst/>
          </a:prstGeom>
          <a:noFill/>
          <a:ln>
            <a:noFill/>
          </a:ln>
        </p:spPr>
      </p:pic>
      <p:pic>
        <p:nvPicPr>
          <p:cNvPr id="19" name="Google Shape;19;p4"/>
          <p:cNvPicPr preferRelativeResize="0"/>
          <p:nvPr/>
        </p:nvPicPr>
        <p:blipFill rotWithShape="1">
          <a:blip r:embed="rId4">
            <a:alphaModFix/>
          </a:blip>
          <a:srcRect l="-1380" r="1380"/>
          <a:stretch/>
        </p:blipFill>
        <p:spPr>
          <a:xfrm>
            <a:off x="-146450" y="6650491"/>
            <a:ext cx="9308251" cy="207509"/>
          </a:xfrm>
          <a:prstGeom prst="rect">
            <a:avLst/>
          </a:prstGeom>
          <a:noFill/>
          <a:ln>
            <a:noFill/>
          </a:ln>
        </p:spPr>
      </p:pic>
      <p:pic>
        <p:nvPicPr>
          <p:cNvPr id="20" name="Google Shape;20;p4"/>
          <p:cNvPicPr preferRelativeResize="0"/>
          <p:nvPr/>
        </p:nvPicPr>
        <p:blipFill>
          <a:blip r:embed="rId5">
            <a:alphaModFix/>
          </a:blip>
          <a:stretch>
            <a:fillRect/>
          </a:stretch>
        </p:blipFill>
        <p:spPr>
          <a:xfrm>
            <a:off x="152400" y="152400"/>
            <a:ext cx="7258050" cy="1952625"/>
          </a:xfrm>
          <a:prstGeom prst="rect">
            <a:avLst/>
          </a:prstGeom>
          <a:noFill/>
          <a:ln>
            <a:noFill/>
          </a:ln>
        </p:spPr>
      </p:pic>
      <p:pic>
        <p:nvPicPr>
          <p:cNvPr id="21" name="Google Shape;21;p4"/>
          <p:cNvPicPr preferRelativeResize="0"/>
          <p:nvPr/>
        </p:nvPicPr>
        <p:blipFill>
          <a:blip r:embed="rId6">
            <a:alphaModFix/>
          </a:blip>
          <a:stretch>
            <a:fillRect/>
          </a:stretch>
        </p:blipFill>
        <p:spPr>
          <a:xfrm>
            <a:off x="152400" y="2257425"/>
            <a:ext cx="8839199" cy="348210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Content Slide">
  <p:cSld name="3_Content Slide">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4398818" y="294371"/>
            <a:ext cx="4287982" cy="145897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1"/>
              </a:buClr>
              <a:buSzPts val="1800"/>
              <a:buChar cha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6"/>
          <p:cNvSpPr txBox="1">
            <a:spLocks noGrp="1"/>
          </p:cNvSpPr>
          <p:nvPr>
            <p:ph type="body" idx="1"/>
          </p:nvPr>
        </p:nvSpPr>
        <p:spPr>
          <a:xfrm>
            <a:off x="4398818" y="1568772"/>
            <a:ext cx="4287982" cy="5000591"/>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ontent Slide" type="obj">
  <p:cSld name="OBJECT">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4398818" y="294371"/>
            <a:ext cx="4287982" cy="145897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1"/>
              </a:buClr>
              <a:buSzPts val="1800"/>
              <a:buChar cha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7"/>
          <p:cNvSpPr txBox="1">
            <a:spLocks noGrp="1"/>
          </p:cNvSpPr>
          <p:nvPr>
            <p:ph type="body" idx="1"/>
          </p:nvPr>
        </p:nvSpPr>
        <p:spPr>
          <a:xfrm>
            <a:off x="4398818" y="1568772"/>
            <a:ext cx="4287982" cy="5000591"/>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Slide">
  <p:cSld name="Content Slide">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457200" y="1275734"/>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1"/>
              </a:buClr>
              <a:buSzPts val="1800"/>
              <a:buChar cha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9"/>
          <p:cNvSpPr txBox="1">
            <a:spLocks noGrp="1"/>
          </p:cNvSpPr>
          <p:nvPr>
            <p:ph type="body" idx="1"/>
          </p:nvPr>
        </p:nvSpPr>
        <p:spPr>
          <a:xfrm>
            <a:off x="457200" y="2550136"/>
            <a:ext cx="8229600" cy="391759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Slide 1">
  <p:cSld name="Section Slide 1">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722313" y="473681"/>
            <a:ext cx="7772400" cy="1362076"/>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chemeClr val="dk1"/>
              </a:buClr>
              <a:buSzPts val="4000"/>
              <a:buFont typeface="Arial"/>
              <a:buChar char="●"/>
              <a:defRPr sz="4000" b="1" cap="none">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Slide 2">
  <p:cSld name="Section Slide 2">
    <p:bg>
      <p:bgPr>
        <a:blipFill>
          <a:blip r:embed="rId2">
            <a:alphaModFix/>
          </a:blip>
          <a:stretch>
            <a:fillRect/>
          </a:stretch>
        </a:blipFill>
        <a:effectLst/>
      </p:bgPr>
    </p:bg>
    <p:spTree>
      <p:nvGrpSpPr>
        <p:cNvPr id="1" name="Shape 38"/>
        <p:cNvGrpSpPr/>
        <p:nvPr/>
      </p:nvGrpSpPr>
      <p:grpSpPr>
        <a:xfrm>
          <a:off x="0" y="0"/>
          <a:ext cx="0" cy="0"/>
          <a:chOff x="0" y="0"/>
          <a:chExt cx="0" cy="0"/>
        </a:xfrm>
      </p:grpSpPr>
      <p:sp>
        <p:nvSpPr>
          <p:cNvPr id="39" name="Google Shape;39;p11"/>
          <p:cNvSpPr txBox="1">
            <a:spLocks noGrp="1"/>
          </p:cNvSpPr>
          <p:nvPr>
            <p:ph type="title"/>
          </p:nvPr>
        </p:nvSpPr>
        <p:spPr>
          <a:xfrm>
            <a:off x="722313" y="473681"/>
            <a:ext cx="7772400" cy="1362076"/>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chemeClr val="dk1"/>
              </a:buClr>
              <a:buSzPts val="4000"/>
              <a:buFont typeface="Arial"/>
              <a:buChar char="●"/>
              <a:defRPr sz="4000" b="1" cap="none">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4"/>
            <a:ext cx="7772400" cy="2387600"/>
          </a:xfrm>
        </p:spPr>
        <p:txBody>
          <a:bodyPr anchor="b"/>
          <a:lstStyle>
            <a:lvl1pPr algn="ctr">
              <a:defRPr sz="3477"/>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391"/>
            </a:lvl1pPr>
            <a:lvl2pPr marL="264961" indent="0" algn="ctr">
              <a:buNone/>
              <a:defRPr sz="1159"/>
            </a:lvl2pPr>
            <a:lvl3pPr marL="529922" indent="0" algn="ctr">
              <a:buNone/>
              <a:defRPr sz="1043"/>
            </a:lvl3pPr>
            <a:lvl4pPr marL="794883" indent="0" algn="ctr">
              <a:buNone/>
              <a:defRPr sz="927"/>
            </a:lvl4pPr>
            <a:lvl5pPr marL="1059844" indent="0" algn="ctr">
              <a:buNone/>
              <a:defRPr sz="927"/>
            </a:lvl5pPr>
            <a:lvl6pPr marL="1324806" indent="0" algn="ctr">
              <a:buNone/>
              <a:defRPr sz="927"/>
            </a:lvl6pPr>
            <a:lvl7pPr marL="1589767" indent="0" algn="ctr">
              <a:buNone/>
              <a:defRPr sz="927"/>
            </a:lvl7pPr>
            <a:lvl8pPr marL="1854728" indent="0" algn="ctr">
              <a:buNone/>
              <a:defRPr sz="927"/>
            </a:lvl8pPr>
            <a:lvl9pPr marL="2119689" indent="0" algn="ctr">
              <a:buNone/>
              <a:defRPr sz="92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3503F05-9B8C-4B60-B74D-3EA922A4121B}"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7E9C4-09B5-4EAE-BCFD-5993A1DC806B}" type="slidenum">
              <a:rPr lang="en-US" smtClean="0"/>
              <a:t>‹#›</a:t>
            </a:fld>
            <a:endParaRPr lang="en-US"/>
          </a:p>
        </p:txBody>
      </p:sp>
    </p:spTree>
    <p:extLst>
      <p:ext uri="{BB962C8B-B14F-4D97-AF65-F5344CB8AC3E}">
        <p14:creationId xmlns:p14="http://schemas.microsoft.com/office/powerpoint/2010/main" val="4188493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 id="2147483656" r:id="rId7"/>
    <p:sldLayoutId id="214748365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7"/>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1" y="6356352"/>
            <a:ext cx="2057400" cy="365125"/>
          </a:xfrm>
          <a:prstGeom prst="rect">
            <a:avLst/>
          </a:prstGeom>
        </p:spPr>
        <p:txBody>
          <a:bodyPr vert="horz" lIns="91440" tIns="45720" rIns="91440" bIns="45720" rtlCol="0" anchor="ctr"/>
          <a:lstStyle>
            <a:lvl1pPr algn="l">
              <a:defRPr sz="695">
                <a:solidFill>
                  <a:schemeClr val="tx1">
                    <a:tint val="75000"/>
                  </a:schemeClr>
                </a:solidFill>
              </a:defRPr>
            </a:lvl1pPr>
          </a:lstStyle>
          <a:p>
            <a:fld id="{43503F05-9B8C-4B60-B74D-3EA922A4121B}" type="datetimeFigureOut">
              <a:rPr lang="en-US" smtClean="0"/>
              <a:t>12/8/2022</a:t>
            </a:fld>
            <a:endParaRPr lang="en-US"/>
          </a:p>
        </p:txBody>
      </p:sp>
      <p:sp>
        <p:nvSpPr>
          <p:cNvPr id="5" name="Footer Placeholder 4"/>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69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1" y="6356352"/>
            <a:ext cx="2057400" cy="365125"/>
          </a:xfrm>
          <a:prstGeom prst="rect">
            <a:avLst/>
          </a:prstGeom>
        </p:spPr>
        <p:txBody>
          <a:bodyPr vert="horz" lIns="91440" tIns="45720" rIns="91440" bIns="45720" rtlCol="0" anchor="ctr"/>
          <a:lstStyle>
            <a:lvl1pPr algn="r">
              <a:defRPr sz="695">
                <a:solidFill>
                  <a:schemeClr val="tx1">
                    <a:tint val="75000"/>
                  </a:schemeClr>
                </a:solidFill>
              </a:defRPr>
            </a:lvl1pPr>
          </a:lstStyle>
          <a:p>
            <a:fld id="{2507E9C4-09B5-4EAE-BCFD-5993A1DC806B}" type="slidenum">
              <a:rPr lang="en-US" smtClean="0"/>
              <a:t>‹#›</a:t>
            </a:fld>
            <a:endParaRPr lang="en-US"/>
          </a:p>
        </p:txBody>
      </p:sp>
    </p:spTree>
    <p:extLst>
      <p:ext uri="{BB962C8B-B14F-4D97-AF65-F5344CB8AC3E}">
        <p14:creationId xmlns:p14="http://schemas.microsoft.com/office/powerpoint/2010/main" val="39231190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529922" rtl="0" eaLnBrk="1" latinLnBrk="0" hangingPunct="1">
        <a:lnSpc>
          <a:spcPct val="90000"/>
        </a:lnSpc>
        <a:spcBef>
          <a:spcPct val="0"/>
        </a:spcBef>
        <a:buNone/>
        <a:defRPr sz="2550" kern="1200">
          <a:solidFill>
            <a:schemeClr val="tx1"/>
          </a:solidFill>
          <a:latin typeface="+mj-lt"/>
          <a:ea typeface="+mj-ea"/>
          <a:cs typeface="+mj-cs"/>
        </a:defRPr>
      </a:lvl1pPr>
    </p:titleStyle>
    <p:bodyStyle>
      <a:lvl1pPr marL="132481" indent="-132481" algn="l" defTabSz="529922" rtl="0" eaLnBrk="1" latinLnBrk="0" hangingPunct="1">
        <a:lnSpc>
          <a:spcPct val="90000"/>
        </a:lnSpc>
        <a:spcBef>
          <a:spcPts val="580"/>
        </a:spcBef>
        <a:buFont typeface="Arial" panose="020B0604020202020204" pitchFamily="34" charset="0"/>
        <a:buChar char="•"/>
        <a:defRPr sz="1623" kern="1200">
          <a:solidFill>
            <a:schemeClr val="tx1"/>
          </a:solidFill>
          <a:latin typeface="+mn-lt"/>
          <a:ea typeface="+mn-ea"/>
          <a:cs typeface="+mn-cs"/>
        </a:defRPr>
      </a:lvl1pPr>
      <a:lvl2pPr marL="397442" indent="-132481" algn="l" defTabSz="529922" rtl="0" eaLnBrk="1" latinLnBrk="0" hangingPunct="1">
        <a:lnSpc>
          <a:spcPct val="90000"/>
        </a:lnSpc>
        <a:spcBef>
          <a:spcPts val="290"/>
        </a:spcBef>
        <a:buFont typeface="Arial" panose="020B0604020202020204" pitchFamily="34" charset="0"/>
        <a:buChar char="•"/>
        <a:defRPr sz="1391" kern="1200">
          <a:solidFill>
            <a:schemeClr val="tx1"/>
          </a:solidFill>
          <a:latin typeface="+mn-lt"/>
          <a:ea typeface="+mn-ea"/>
          <a:cs typeface="+mn-cs"/>
        </a:defRPr>
      </a:lvl2pPr>
      <a:lvl3pPr marL="662403" indent="-132481" algn="l" defTabSz="529922" rtl="0" eaLnBrk="1" latinLnBrk="0" hangingPunct="1">
        <a:lnSpc>
          <a:spcPct val="90000"/>
        </a:lnSpc>
        <a:spcBef>
          <a:spcPts val="290"/>
        </a:spcBef>
        <a:buFont typeface="Arial" panose="020B0604020202020204" pitchFamily="34" charset="0"/>
        <a:buChar char="•"/>
        <a:defRPr sz="1159" kern="1200">
          <a:solidFill>
            <a:schemeClr val="tx1"/>
          </a:solidFill>
          <a:latin typeface="+mn-lt"/>
          <a:ea typeface="+mn-ea"/>
          <a:cs typeface="+mn-cs"/>
        </a:defRPr>
      </a:lvl3pPr>
      <a:lvl4pPr marL="927364" indent="-132481" algn="l" defTabSz="529922" rtl="0" eaLnBrk="1" latinLnBrk="0" hangingPunct="1">
        <a:lnSpc>
          <a:spcPct val="90000"/>
        </a:lnSpc>
        <a:spcBef>
          <a:spcPts val="290"/>
        </a:spcBef>
        <a:buFont typeface="Arial" panose="020B0604020202020204" pitchFamily="34" charset="0"/>
        <a:buChar char="•"/>
        <a:defRPr sz="1043" kern="1200">
          <a:solidFill>
            <a:schemeClr val="tx1"/>
          </a:solidFill>
          <a:latin typeface="+mn-lt"/>
          <a:ea typeface="+mn-ea"/>
          <a:cs typeface="+mn-cs"/>
        </a:defRPr>
      </a:lvl4pPr>
      <a:lvl5pPr marL="1192325" indent="-132481" algn="l" defTabSz="529922" rtl="0" eaLnBrk="1" latinLnBrk="0" hangingPunct="1">
        <a:lnSpc>
          <a:spcPct val="90000"/>
        </a:lnSpc>
        <a:spcBef>
          <a:spcPts val="290"/>
        </a:spcBef>
        <a:buFont typeface="Arial" panose="020B0604020202020204" pitchFamily="34" charset="0"/>
        <a:buChar char="•"/>
        <a:defRPr sz="1043" kern="1200">
          <a:solidFill>
            <a:schemeClr val="tx1"/>
          </a:solidFill>
          <a:latin typeface="+mn-lt"/>
          <a:ea typeface="+mn-ea"/>
          <a:cs typeface="+mn-cs"/>
        </a:defRPr>
      </a:lvl5pPr>
      <a:lvl6pPr marL="1457286" indent="-132481" algn="l" defTabSz="529922" rtl="0" eaLnBrk="1" latinLnBrk="0" hangingPunct="1">
        <a:lnSpc>
          <a:spcPct val="90000"/>
        </a:lnSpc>
        <a:spcBef>
          <a:spcPts val="290"/>
        </a:spcBef>
        <a:buFont typeface="Arial" panose="020B0604020202020204" pitchFamily="34" charset="0"/>
        <a:buChar char="•"/>
        <a:defRPr sz="1043" kern="1200">
          <a:solidFill>
            <a:schemeClr val="tx1"/>
          </a:solidFill>
          <a:latin typeface="+mn-lt"/>
          <a:ea typeface="+mn-ea"/>
          <a:cs typeface="+mn-cs"/>
        </a:defRPr>
      </a:lvl6pPr>
      <a:lvl7pPr marL="1722247" indent="-132481" algn="l" defTabSz="529922" rtl="0" eaLnBrk="1" latinLnBrk="0" hangingPunct="1">
        <a:lnSpc>
          <a:spcPct val="90000"/>
        </a:lnSpc>
        <a:spcBef>
          <a:spcPts val="290"/>
        </a:spcBef>
        <a:buFont typeface="Arial" panose="020B0604020202020204" pitchFamily="34" charset="0"/>
        <a:buChar char="•"/>
        <a:defRPr sz="1043" kern="1200">
          <a:solidFill>
            <a:schemeClr val="tx1"/>
          </a:solidFill>
          <a:latin typeface="+mn-lt"/>
          <a:ea typeface="+mn-ea"/>
          <a:cs typeface="+mn-cs"/>
        </a:defRPr>
      </a:lvl7pPr>
      <a:lvl8pPr marL="1987208" indent="-132481" algn="l" defTabSz="529922" rtl="0" eaLnBrk="1" latinLnBrk="0" hangingPunct="1">
        <a:lnSpc>
          <a:spcPct val="90000"/>
        </a:lnSpc>
        <a:spcBef>
          <a:spcPts val="290"/>
        </a:spcBef>
        <a:buFont typeface="Arial" panose="020B0604020202020204" pitchFamily="34" charset="0"/>
        <a:buChar char="•"/>
        <a:defRPr sz="1043" kern="1200">
          <a:solidFill>
            <a:schemeClr val="tx1"/>
          </a:solidFill>
          <a:latin typeface="+mn-lt"/>
          <a:ea typeface="+mn-ea"/>
          <a:cs typeface="+mn-cs"/>
        </a:defRPr>
      </a:lvl8pPr>
      <a:lvl9pPr marL="2252169" indent="-132481" algn="l" defTabSz="529922" rtl="0" eaLnBrk="1" latinLnBrk="0" hangingPunct="1">
        <a:lnSpc>
          <a:spcPct val="90000"/>
        </a:lnSpc>
        <a:spcBef>
          <a:spcPts val="290"/>
        </a:spcBef>
        <a:buFont typeface="Arial" panose="020B0604020202020204" pitchFamily="34" charset="0"/>
        <a:buChar char="•"/>
        <a:defRPr sz="1043" kern="1200">
          <a:solidFill>
            <a:schemeClr val="tx1"/>
          </a:solidFill>
          <a:latin typeface="+mn-lt"/>
          <a:ea typeface="+mn-ea"/>
          <a:cs typeface="+mn-cs"/>
        </a:defRPr>
      </a:lvl9pPr>
    </p:bodyStyle>
    <p:otherStyle>
      <a:defPPr>
        <a:defRPr lang="en-US"/>
      </a:defPPr>
      <a:lvl1pPr marL="0" algn="l" defTabSz="529922" rtl="0" eaLnBrk="1" latinLnBrk="0" hangingPunct="1">
        <a:defRPr sz="1043" kern="1200">
          <a:solidFill>
            <a:schemeClr val="tx1"/>
          </a:solidFill>
          <a:latin typeface="+mn-lt"/>
          <a:ea typeface="+mn-ea"/>
          <a:cs typeface="+mn-cs"/>
        </a:defRPr>
      </a:lvl1pPr>
      <a:lvl2pPr marL="264961" algn="l" defTabSz="529922" rtl="0" eaLnBrk="1" latinLnBrk="0" hangingPunct="1">
        <a:defRPr sz="1043" kern="1200">
          <a:solidFill>
            <a:schemeClr val="tx1"/>
          </a:solidFill>
          <a:latin typeface="+mn-lt"/>
          <a:ea typeface="+mn-ea"/>
          <a:cs typeface="+mn-cs"/>
        </a:defRPr>
      </a:lvl2pPr>
      <a:lvl3pPr marL="529922" algn="l" defTabSz="529922" rtl="0" eaLnBrk="1" latinLnBrk="0" hangingPunct="1">
        <a:defRPr sz="1043" kern="1200">
          <a:solidFill>
            <a:schemeClr val="tx1"/>
          </a:solidFill>
          <a:latin typeface="+mn-lt"/>
          <a:ea typeface="+mn-ea"/>
          <a:cs typeface="+mn-cs"/>
        </a:defRPr>
      </a:lvl3pPr>
      <a:lvl4pPr marL="794883" algn="l" defTabSz="529922" rtl="0" eaLnBrk="1" latinLnBrk="0" hangingPunct="1">
        <a:defRPr sz="1043" kern="1200">
          <a:solidFill>
            <a:schemeClr val="tx1"/>
          </a:solidFill>
          <a:latin typeface="+mn-lt"/>
          <a:ea typeface="+mn-ea"/>
          <a:cs typeface="+mn-cs"/>
        </a:defRPr>
      </a:lvl4pPr>
      <a:lvl5pPr marL="1059844" algn="l" defTabSz="529922" rtl="0" eaLnBrk="1" latinLnBrk="0" hangingPunct="1">
        <a:defRPr sz="1043" kern="1200">
          <a:solidFill>
            <a:schemeClr val="tx1"/>
          </a:solidFill>
          <a:latin typeface="+mn-lt"/>
          <a:ea typeface="+mn-ea"/>
          <a:cs typeface="+mn-cs"/>
        </a:defRPr>
      </a:lvl5pPr>
      <a:lvl6pPr marL="1324806" algn="l" defTabSz="529922" rtl="0" eaLnBrk="1" latinLnBrk="0" hangingPunct="1">
        <a:defRPr sz="1043" kern="1200">
          <a:solidFill>
            <a:schemeClr val="tx1"/>
          </a:solidFill>
          <a:latin typeface="+mn-lt"/>
          <a:ea typeface="+mn-ea"/>
          <a:cs typeface="+mn-cs"/>
        </a:defRPr>
      </a:lvl6pPr>
      <a:lvl7pPr marL="1589767" algn="l" defTabSz="529922" rtl="0" eaLnBrk="1" latinLnBrk="0" hangingPunct="1">
        <a:defRPr sz="1043" kern="1200">
          <a:solidFill>
            <a:schemeClr val="tx1"/>
          </a:solidFill>
          <a:latin typeface="+mn-lt"/>
          <a:ea typeface="+mn-ea"/>
          <a:cs typeface="+mn-cs"/>
        </a:defRPr>
      </a:lvl7pPr>
      <a:lvl8pPr marL="1854728" algn="l" defTabSz="529922" rtl="0" eaLnBrk="1" latinLnBrk="0" hangingPunct="1">
        <a:defRPr sz="1043" kern="1200">
          <a:solidFill>
            <a:schemeClr val="tx1"/>
          </a:solidFill>
          <a:latin typeface="+mn-lt"/>
          <a:ea typeface="+mn-ea"/>
          <a:cs typeface="+mn-cs"/>
        </a:defRPr>
      </a:lvl8pPr>
      <a:lvl9pPr marL="2119689" algn="l" defTabSz="529922" rtl="0" eaLnBrk="1" latinLnBrk="0" hangingPunct="1">
        <a:defRPr sz="104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chabotcollege.edu/counseling/transfer-center/csuebtransfer.php"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districtazure.clpccd.org/education/files/docs/033022-EBCANNewsletterVol2.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districtazure.clpccd.org/education/eb-can.php"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districtazure.clpccd.org/education/eb-can.php"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674914" y="312338"/>
            <a:ext cx="7500257"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595959"/>
              </a:buClr>
              <a:buSzPts val="2600"/>
              <a:buFont typeface="Arial"/>
              <a:buNone/>
            </a:pPr>
            <a:r>
              <a:rPr lang="en-US" sz="2600" b="1">
                <a:solidFill>
                  <a:srgbClr val="CC0000"/>
                </a:solidFill>
                <a:latin typeface="Montserrat"/>
                <a:ea typeface="Montserrat"/>
                <a:cs typeface="Montserrat"/>
                <a:sym typeface="Montserrat"/>
              </a:rPr>
              <a:t>East Bay College Agile Network (CAN)</a:t>
            </a:r>
            <a:br>
              <a:rPr lang="en-US" sz="2600" b="1">
                <a:solidFill>
                  <a:srgbClr val="CC0000"/>
                </a:solidFill>
                <a:latin typeface="Montserrat"/>
                <a:ea typeface="Montserrat"/>
                <a:cs typeface="Montserrat"/>
                <a:sym typeface="Montserrat"/>
              </a:rPr>
            </a:br>
            <a:r>
              <a:rPr lang="en-US" sz="2900" b="1">
                <a:solidFill>
                  <a:srgbClr val="BF9000"/>
                </a:solidFill>
                <a:latin typeface="Montserrat"/>
                <a:ea typeface="Montserrat"/>
                <a:cs typeface="Montserrat"/>
                <a:sym typeface="Montserrat"/>
              </a:rPr>
              <a:t>Goal</a:t>
            </a:r>
            <a:endParaRPr sz="1700" b="1">
              <a:solidFill>
                <a:srgbClr val="BF9000"/>
              </a:solidFill>
              <a:latin typeface="Montserrat"/>
              <a:ea typeface="Montserrat"/>
              <a:cs typeface="Montserrat"/>
              <a:sym typeface="Montserrat"/>
            </a:endParaRPr>
          </a:p>
        </p:txBody>
      </p:sp>
      <p:sp>
        <p:nvSpPr>
          <p:cNvPr id="83" name="Google Shape;83;p16"/>
          <p:cNvSpPr txBox="1"/>
          <p:nvPr/>
        </p:nvSpPr>
        <p:spPr>
          <a:xfrm>
            <a:off x="717500" y="1387925"/>
            <a:ext cx="8104500" cy="1834200"/>
          </a:xfrm>
          <a:prstGeom prst="rect">
            <a:avLst/>
          </a:prstGeom>
          <a:noFill/>
          <a:ln>
            <a:noFill/>
          </a:ln>
        </p:spPr>
        <p:txBody>
          <a:bodyPr spcFirstLastPara="1" wrap="square" lIns="0" tIns="45700" rIns="91425" bIns="45700" anchor="t" anchorCtr="0">
            <a:noAutofit/>
          </a:bodyPr>
          <a:lstStyle/>
          <a:p>
            <a:pPr marL="0" marR="0" lvl="0" indent="0" algn="l" rtl="0">
              <a:lnSpc>
                <a:spcPct val="115000"/>
              </a:lnSpc>
              <a:spcBef>
                <a:spcPts val="0"/>
              </a:spcBef>
              <a:spcAft>
                <a:spcPts val="0"/>
              </a:spcAft>
              <a:buNone/>
            </a:pPr>
            <a:r>
              <a:rPr lang="en-US" sz="2000">
                <a:sym typeface="Montserrat"/>
              </a:rPr>
              <a:t>Produce an equity-centered network design between CSUEB, CLPCCD, Chabot College, and Las Positas College focused on greater transfer agility, supporting students to find their best path forward to experience higher education inclusion and reach higher education completion. </a:t>
            </a:r>
            <a:endParaRPr sz="2000">
              <a:sym typeface="Montserrat"/>
            </a:endParaRPr>
          </a:p>
          <a:p>
            <a:pPr lvl="0" algn="just"/>
            <a:endParaRPr sz="2000" i="0" u="none" strike="noStrike" cap="none">
              <a:solidFill>
                <a:schemeClr val="dk1"/>
              </a:solidFill>
              <a:latin typeface="Montserrat"/>
              <a:ea typeface="Montserrat"/>
              <a:cs typeface="Montserrat"/>
              <a:sym typeface="Montserrat"/>
            </a:endParaRPr>
          </a:p>
        </p:txBody>
      </p:sp>
      <p:pic>
        <p:nvPicPr>
          <p:cNvPr id="84" name="Google Shape;84;p16"/>
          <p:cNvPicPr preferRelativeResize="0"/>
          <p:nvPr/>
        </p:nvPicPr>
        <p:blipFill rotWithShape="1">
          <a:blip r:embed="rId3">
            <a:alphaModFix/>
          </a:blip>
          <a:srcRect t="7757"/>
          <a:stretch/>
        </p:blipFill>
        <p:spPr>
          <a:xfrm>
            <a:off x="4147400" y="3228250"/>
            <a:ext cx="4996597" cy="3072776"/>
          </a:xfrm>
          <a:prstGeom prst="rect">
            <a:avLst/>
          </a:prstGeom>
          <a:noFill/>
          <a:ln>
            <a:noFill/>
          </a:ln>
        </p:spPr>
      </p:pic>
      <p:pic>
        <p:nvPicPr>
          <p:cNvPr id="85" name="Google Shape;85;p16"/>
          <p:cNvPicPr preferRelativeResize="0"/>
          <p:nvPr/>
        </p:nvPicPr>
        <p:blipFill>
          <a:blip r:embed="rId4">
            <a:alphaModFix/>
          </a:blip>
          <a:stretch>
            <a:fillRect/>
          </a:stretch>
        </p:blipFill>
        <p:spPr>
          <a:xfrm rot="-5400000">
            <a:off x="-512138" y="3734261"/>
            <a:ext cx="3072777" cy="2048501"/>
          </a:xfrm>
          <a:prstGeom prst="rect">
            <a:avLst/>
          </a:prstGeom>
          <a:noFill/>
          <a:ln>
            <a:noFill/>
          </a:ln>
        </p:spPr>
      </p:pic>
      <p:pic>
        <p:nvPicPr>
          <p:cNvPr id="86" name="Google Shape;86;p16"/>
          <p:cNvPicPr preferRelativeResize="0"/>
          <p:nvPr/>
        </p:nvPicPr>
        <p:blipFill rotWithShape="1">
          <a:blip r:embed="rId5">
            <a:alphaModFix/>
          </a:blip>
          <a:srcRect l="19334" r="35150"/>
          <a:stretch/>
        </p:blipFill>
        <p:spPr>
          <a:xfrm>
            <a:off x="2048500" y="3228250"/>
            <a:ext cx="2097874" cy="307277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35A5B-3F78-93E2-23F5-25FB58BD1DFD}"/>
              </a:ext>
            </a:extLst>
          </p:cNvPr>
          <p:cNvSpPr>
            <a:spLocks noGrp="1"/>
          </p:cNvSpPr>
          <p:nvPr>
            <p:ph type="title"/>
          </p:nvPr>
        </p:nvSpPr>
        <p:spPr/>
        <p:txBody>
          <a:bodyPr/>
          <a:lstStyle/>
          <a:p>
            <a:pPr>
              <a:buNone/>
            </a:pPr>
            <a:r>
              <a:rPr lang="en-US" dirty="0"/>
              <a:t>EBCAN Teams Presentations</a:t>
            </a:r>
          </a:p>
        </p:txBody>
      </p:sp>
    </p:spTree>
    <p:extLst>
      <p:ext uri="{BB962C8B-B14F-4D97-AF65-F5344CB8AC3E}">
        <p14:creationId xmlns:p14="http://schemas.microsoft.com/office/powerpoint/2010/main" val="720363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20"/>
          <p:cNvSpPr txBox="1">
            <a:spLocks noGrp="1"/>
          </p:cNvSpPr>
          <p:nvPr>
            <p:ph type="body" idx="4294967295"/>
          </p:nvPr>
        </p:nvSpPr>
        <p:spPr>
          <a:xfrm>
            <a:off x="629386" y="1710019"/>
            <a:ext cx="7885226" cy="3897734"/>
          </a:xfrm>
          <a:prstGeom prst="rect">
            <a:avLst/>
          </a:prstGeom>
          <a:noFill/>
          <a:ln>
            <a:noFill/>
          </a:ln>
        </p:spPr>
        <p:txBody>
          <a:bodyPr spcFirstLastPara="1" wrap="square" lIns="68569" tIns="34275" rIns="68569" bIns="34275" anchor="t" anchorCtr="0">
            <a:noAutofit/>
          </a:bodyPr>
          <a:lstStyle/>
          <a:p>
            <a:pPr marL="31750">
              <a:spcBef>
                <a:spcPts val="270"/>
              </a:spcBef>
              <a:buClr>
                <a:schemeClr val="dk1"/>
              </a:buClr>
              <a:buSzPts val="1200"/>
            </a:pPr>
            <a:r>
              <a:rPr lang="en-US" sz="2400" b="1" dirty="0">
                <a:solidFill>
                  <a:srgbClr val="CC0000"/>
                </a:solidFill>
                <a:latin typeface="Montserrat"/>
                <a:ea typeface="Montserrat"/>
                <a:cs typeface="Montserrat"/>
                <a:sym typeface="Montserrat"/>
              </a:rPr>
              <a:t>Technology Team - Accomplishments</a:t>
            </a:r>
            <a:endParaRPr lang="en-US" dirty="0"/>
          </a:p>
          <a:p>
            <a:pPr marL="31750">
              <a:spcBef>
                <a:spcPts val="270"/>
              </a:spcBef>
              <a:buClr>
                <a:schemeClr val="dk1"/>
              </a:buClr>
              <a:buSzPts val="1200"/>
            </a:pPr>
            <a:endParaRPr lang="en-US" sz="1800">
              <a:latin typeface="Arial" panose="020B0604020202020204" pitchFamily="34" charset="0"/>
              <a:cs typeface="Arial" panose="020B0604020202020204" pitchFamily="34" charset="0"/>
            </a:endParaRPr>
          </a:p>
          <a:p>
            <a:pPr marL="285750" indent="-285750">
              <a:spcBef>
                <a:spcPts val="270"/>
              </a:spcBef>
              <a:buClr>
                <a:schemeClr val="dk1"/>
              </a:buClr>
              <a:buSzPts val="1200"/>
              <a:buFont typeface="Arial" panose="020B0604020202020204" pitchFamily="34" charset="0"/>
              <a:buChar char="•"/>
            </a:pPr>
            <a:r>
              <a:rPr lang="en-US" sz="2000" dirty="0"/>
              <a:t>Data Sharing Agreement</a:t>
            </a:r>
            <a:endParaRPr lang="en-US" sz="2000" dirty="0">
              <a:latin typeface="Arial" panose="020B0604020202020204" pitchFamily="34" charset="0"/>
              <a:cs typeface="Arial" panose="020B0604020202020204" pitchFamily="34" charset="0"/>
            </a:endParaRPr>
          </a:p>
          <a:p>
            <a:pPr marL="317500" indent="-285750">
              <a:spcBef>
                <a:spcPts val="270"/>
              </a:spcBef>
              <a:buSzPts val="1200"/>
              <a:buFont typeface="Arial" panose="020B0604020202020204" pitchFamily="34" charset="0"/>
              <a:buChar char="•"/>
            </a:pPr>
            <a:r>
              <a:rPr lang="en-US" sz="2000" dirty="0"/>
              <a:t>Early proof-of-concept, entry level integration</a:t>
            </a:r>
          </a:p>
          <a:p>
            <a:pPr marL="660400" lvl="1" indent="-285750">
              <a:spcBef>
                <a:spcPts val="270"/>
              </a:spcBef>
              <a:buSzPts val="1200"/>
              <a:buFont typeface="Arial" panose="020B0604020202020204" pitchFamily="34" charset="0"/>
              <a:buChar char="•"/>
            </a:pPr>
            <a:r>
              <a:rPr lang="en-US" sz="2000" dirty="0"/>
              <a:t>CSUEB-created ingest form</a:t>
            </a:r>
          </a:p>
          <a:p>
            <a:pPr marL="660400" lvl="1" indent="-285750">
              <a:spcBef>
                <a:spcPts val="270"/>
              </a:spcBef>
              <a:buSzPts val="1200"/>
              <a:buFont typeface="Arial" panose="020B0604020202020204" pitchFamily="34" charset="0"/>
              <a:buChar char="•"/>
            </a:pPr>
            <a:r>
              <a:rPr lang="en-US" sz="2000" dirty="0"/>
              <a:t>CLPCCD proof-of-concept portal </a:t>
            </a:r>
            <a:endParaRPr lang="en-US" sz="2000" dirty="0">
              <a:latin typeface="Arial" panose="020B0604020202020204" pitchFamily="34" charset="0"/>
              <a:cs typeface="Arial" panose="020B0604020202020204" pitchFamily="34" charset="0"/>
            </a:endParaRPr>
          </a:p>
          <a:p>
            <a:pPr marL="342900" indent="-342900">
              <a:buSzPts val="1200"/>
              <a:buChar char="•"/>
            </a:pPr>
            <a:r>
              <a:rPr lang="en-US" sz="2000" dirty="0">
                <a:ea typeface="Montserrat"/>
              </a:rPr>
              <a:t>Completed ingress process and form for Pioneer Bound CCLP students developed to feed their data into CSUEB Peoplesoft. </a:t>
            </a:r>
          </a:p>
          <a:p>
            <a:pPr marL="342900" indent="-342900">
              <a:buSzPts val="1200"/>
              <a:buChar char="•"/>
            </a:pPr>
            <a:r>
              <a:rPr lang="en-US" sz="2000" dirty="0">
                <a:ea typeface="Montserrat"/>
              </a:rPr>
              <a:t>Pioneer Bound CCLP students can log into the CSUEB portal for access to: degree progression and mapping and transfer progress into the program</a:t>
            </a:r>
            <a:endParaRPr lang="en-US" dirty="0">
              <a:ea typeface="Montserrat"/>
            </a:endParaRPr>
          </a:p>
          <a:p>
            <a:pPr marL="285750" indent="-285750">
              <a:buSzPts val="1200"/>
              <a:buChar char="•"/>
            </a:pPr>
            <a:r>
              <a:rPr lang="en-US" sz="2000" dirty="0">
                <a:ea typeface="Montserrat"/>
              </a:rPr>
              <a:t>Initial testing for this process has been successfully completed with current CCLP students</a:t>
            </a:r>
          </a:p>
          <a:p>
            <a:pPr marL="245745" indent="-213995">
              <a:spcBef>
                <a:spcPts val="270"/>
              </a:spcBef>
              <a:buSzPts val="1200"/>
              <a:buChar char="•"/>
            </a:pPr>
            <a:endParaRPr lang="en-US" sz="1350" dirty="0">
              <a:latin typeface="Montserrat"/>
              <a:ea typeface="Montserrat"/>
              <a:cs typeface="Montserrat"/>
            </a:endParaRPr>
          </a:p>
          <a:p>
            <a:pPr marL="31750">
              <a:spcBef>
                <a:spcPts val="270"/>
              </a:spcBef>
              <a:buClr>
                <a:schemeClr val="dk1"/>
              </a:buClr>
              <a:buSzPts val="1200"/>
            </a:pPr>
            <a:endParaRPr lang="en-US" sz="1350">
              <a:latin typeface="Montserrat"/>
              <a:ea typeface="Montserrat"/>
              <a:cs typeface="Montserrat"/>
            </a:endParaRPr>
          </a:p>
          <a:p>
            <a:pPr marL="31750">
              <a:spcBef>
                <a:spcPts val="270"/>
              </a:spcBef>
              <a:buClr>
                <a:schemeClr val="dk1"/>
              </a:buClr>
              <a:buSzPts val="1200"/>
            </a:pPr>
            <a:endParaRPr lang="en-US" sz="1350">
              <a:latin typeface="Montserrat"/>
              <a:ea typeface="Montserrat"/>
              <a:cs typeface="Montserrat"/>
            </a:endParaRPr>
          </a:p>
          <a:p>
            <a:pPr marL="31750">
              <a:spcBef>
                <a:spcPts val="270"/>
              </a:spcBef>
              <a:buClr>
                <a:schemeClr val="dk1"/>
              </a:buClr>
              <a:buSzPts val="1200"/>
            </a:pPr>
            <a:endParaRPr lang="en-US" sz="1350">
              <a:latin typeface="Montserrat"/>
              <a:ea typeface="Montserrat"/>
              <a:cs typeface="Montserrat"/>
            </a:endParaRPr>
          </a:p>
        </p:txBody>
      </p:sp>
      <p:sp>
        <p:nvSpPr>
          <p:cNvPr id="2" name="Google Shape;125;p20">
            <a:extLst>
              <a:ext uri="{FF2B5EF4-FFF2-40B4-BE49-F238E27FC236}">
                <a16:creationId xmlns:a16="http://schemas.microsoft.com/office/drawing/2014/main" id="{C47CA517-0C56-6CD2-329F-8003D5417495}"/>
              </a:ext>
            </a:extLst>
          </p:cNvPr>
          <p:cNvSpPr txBox="1">
            <a:spLocks/>
          </p:cNvSpPr>
          <p:nvPr/>
        </p:nvSpPr>
        <p:spPr>
          <a:xfrm>
            <a:off x="758782" y="783085"/>
            <a:ext cx="7371613" cy="531211"/>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1909">
              <a:spcBef>
                <a:spcPts val="270"/>
              </a:spcBef>
              <a:buClr>
                <a:schemeClr val="dk1"/>
              </a:buClr>
              <a:buSzPts val="1200"/>
            </a:pPr>
            <a:br>
              <a:rPr lang="en-US" sz="2000" b="1">
                <a:solidFill>
                  <a:srgbClr val="CC0000"/>
                </a:solidFill>
                <a:latin typeface="Montserrat" panose="00000500000000000000" pitchFamily="2" charset="0"/>
                <a:ea typeface="Montserrat"/>
                <a:cs typeface="Montserrat"/>
                <a:sym typeface="Montserrat"/>
              </a:rPr>
            </a:br>
            <a:r>
              <a:rPr lang="en-US" sz="2400" b="1">
                <a:solidFill>
                  <a:srgbClr val="C00000"/>
                </a:solidFill>
                <a:latin typeface="Montserrat" panose="00000500000000000000" pitchFamily="2" charset="0"/>
                <a:sym typeface="Montserrat"/>
              </a:rPr>
              <a:t>Technology/Data Team’s </a:t>
            </a:r>
            <a:r>
              <a:rPr lang="en-US" sz="2400" b="1">
                <a:solidFill>
                  <a:schemeClr val="bg2"/>
                </a:solidFill>
                <a:latin typeface="Montserrat" panose="00000500000000000000" pitchFamily="2" charset="0"/>
                <a:ea typeface="Montserrat"/>
                <a:cs typeface="Montserrat"/>
                <a:sym typeface="Montserrat"/>
              </a:rPr>
              <a:t>Goal</a:t>
            </a:r>
          </a:p>
          <a:p>
            <a:pPr marL="31909">
              <a:spcBef>
                <a:spcPts val="270"/>
              </a:spcBef>
              <a:buClr>
                <a:schemeClr val="dk1"/>
              </a:buClr>
              <a:buSzPts val="1200"/>
            </a:pPr>
            <a:endParaRPr lang="en-US" sz="2000" b="1">
              <a:solidFill>
                <a:schemeClr val="bg2"/>
              </a:solidFill>
              <a:latin typeface="Montserrat"/>
              <a:sym typeface="Montserrat"/>
            </a:endParaRPr>
          </a:p>
          <a:p>
            <a:pPr marL="31909">
              <a:spcBef>
                <a:spcPts val="270"/>
              </a:spcBef>
              <a:buClr>
                <a:schemeClr val="dk1"/>
              </a:buClr>
              <a:buSzPts val="1200"/>
            </a:pPr>
            <a:r>
              <a:rPr lang="en-US" sz="2000">
                <a:sym typeface="Montserrat"/>
              </a:rPr>
              <a:t>Design and implementation of data analytics and data sharing among the campuses.</a:t>
            </a:r>
          </a:p>
          <a:p>
            <a:pPr>
              <a:buClr>
                <a:srgbClr val="595959"/>
              </a:buClr>
              <a:buSzPts val="2600"/>
            </a:pPr>
            <a:endParaRPr lang="en-US" sz="2000" b="1">
              <a:solidFill>
                <a:schemeClr val="bg2"/>
              </a:solidFill>
              <a:latin typeface="Montserrat"/>
              <a:ea typeface="Montserrat"/>
              <a:cs typeface="Montserrat"/>
              <a:sym typeface="Montserrat"/>
            </a:endParaRPr>
          </a:p>
          <a:p>
            <a:pPr>
              <a:buClr>
                <a:srgbClr val="595959"/>
              </a:buClr>
              <a:buSzPts val="2600"/>
            </a:pPr>
            <a:endParaRPr lang="en-US" sz="2000" b="1">
              <a:solidFill>
                <a:schemeClr val="bg2"/>
              </a:solidFill>
              <a:latin typeface="Montserrat"/>
              <a:ea typeface="Montserrat"/>
              <a:cs typeface="Montserrat"/>
              <a:sym typeface="Montserrat"/>
            </a:endParaRPr>
          </a:p>
        </p:txBody>
      </p:sp>
    </p:spTree>
    <p:extLst>
      <p:ext uri="{BB962C8B-B14F-4D97-AF65-F5344CB8AC3E}">
        <p14:creationId xmlns:p14="http://schemas.microsoft.com/office/powerpoint/2010/main" val="1484654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0"/>
          <p:cNvSpPr txBox="1">
            <a:spLocks noGrp="1"/>
          </p:cNvSpPr>
          <p:nvPr>
            <p:ph type="title" idx="4294967295"/>
          </p:nvPr>
        </p:nvSpPr>
        <p:spPr>
          <a:xfrm>
            <a:off x="457200" y="387195"/>
            <a:ext cx="8229600" cy="571500"/>
          </a:xfrm>
          <a:prstGeom prst="rect">
            <a:avLst/>
          </a:prstGeom>
          <a:noFill/>
          <a:ln>
            <a:noFill/>
          </a:ln>
        </p:spPr>
        <p:txBody>
          <a:bodyPr spcFirstLastPara="1" wrap="square" lIns="91425" tIns="45700" rIns="91425" bIns="45700" anchor="ctr" anchorCtr="0">
            <a:noAutofit/>
          </a:bodyPr>
          <a:lstStyle/>
          <a:p>
            <a:pPr>
              <a:buClr>
                <a:srgbClr val="595959"/>
              </a:buClr>
              <a:buSzPts val="2600"/>
            </a:pPr>
            <a:r>
              <a:rPr lang="en-US" sz="2400" b="1">
                <a:solidFill>
                  <a:srgbClr val="CC0000"/>
                </a:solidFill>
                <a:latin typeface="Montserrat"/>
                <a:ea typeface="Montserrat"/>
                <a:cs typeface="Montserrat"/>
                <a:sym typeface="Montserrat"/>
              </a:rPr>
              <a:t>Data Team – Looking forward 2022-23</a:t>
            </a:r>
            <a:br>
              <a:rPr lang="en-US" sz="2400" b="1">
                <a:solidFill>
                  <a:srgbClr val="CC0000"/>
                </a:solidFill>
                <a:latin typeface="Montserrat"/>
                <a:ea typeface="Montserrat"/>
                <a:cs typeface="Montserrat"/>
                <a:sym typeface="Montserrat"/>
              </a:rPr>
            </a:br>
            <a:endParaRPr sz="2400" b="1">
              <a:solidFill>
                <a:srgbClr val="CC0000"/>
              </a:solidFill>
              <a:latin typeface="Montserrat"/>
              <a:ea typeface="Montserrat"/>
              <a:cs typeface="Montserrat"/>
              <a:sym typeface="Montserrat"/>
            </a:endParaRPr>
          </a:p>
        </p:txBody>
      </p:sp>
      <p:sp>
        <p:nvSpPr>
          <p:cNvPr id="126" name="Google Shape;126;p20"/>
          <p:cNvSpPr txBox="1">
            <a:spLocks noGrp="1"/>
          </p:cNvSpPr>
          <p:nvPr>
            <p:ph type="body" idx="4294967295"/>
          </p:nvPr>
        </p:nvSpPr>
        <p:spPr>
          <a:xfrm>
            <a:off x="399691" y="1003184"/>
            <a:ext cx="8229600" cy="4857118"/>
          </a:xfrm>
          <a:prstGeom prst="rect">
            <a:avLst/>
          </a:prstGeom>
          <a:noFill/>
          <a:ln>
            <a:noFill/>
          </a:ln>
        </p:spPr>
        <p:txBody>
          <a:bodyPr spcFirstLastPara="1" wrap="square" lIns="91425" tIns="45700" rIns="91425" bIns="45700" anchor="t" anchorCtr="0">
            <a:noAutofit/>
          </a:bodyPr>
          <a:lstStyle/>
          <a:p>
            <a:pPr marL="285750" indent="-285750">
              <a:buChar char="•"/>
            </a:pPr>
            <a:r>
              <a:rPr lang="en-US" sz="1800" dirty="0"/>
              <a:t>Launch Ellucian Experience with Compass integration </a:t>
            </a:r>
            <a:endParaRPr lang="en-US" dirty="0"/>
          </a:p>
          <a:p>
            <a:endParaRPr lang="en-US" sz="1800"/>
          </a:p>
          <a:p>
            <a:pPr marL="285750" indent="-285750">
              <a:buChar char="•"/>
            </a:pPr>
            <a:r>
              <a:rPr lang="en-US" sz="1800" dirty="0"/>
              <a:t>Single sign on</a:t>
            </a:r>
            <a:endParaRPr lang="en-US" dirty="0"/>
          </a:p>
          <a:p>
            <a:endParaRPr lang="en-US" sz="1800"/>
          </a:p>
          <a:p>
            <a:pPr marL="285750" indent="-285750">
              <a:buChar char="•"/>
            </a:pPr>
            <a:r>
              <a:rPr lang="en-US" sz="1800" dirty="0"/>
              <a:t>Training for faculty and staff; student focus group/user experience</a:t>
            </a:r>
            <a:endParaRPr lang="en-US" dirty="0"/>
          </a:p>
          <a:p>
            <a:endParaRPr lang="en-US" sz="1800"/>
          </a:p>
          <a:p>
            <a:pPr marL="285750" indent="-285750">
              <a:buChar char="•"/>
            </a:pPr>
            <a:r>
              <a:rPr lang="en-US" sz="1800" dirty="0"/>
              <a:t>Meetings: Cross-institutional developers, EBCAN teams</a:t>
            </a:r>
            <a:endParaRPr lang="en-US" dirty="0"/>
          </a:p>
          <a:p>
            <a:endParaRPr lang="en-US" sz="1800"/>
          </a:p>
          <a:p>
            <a:pPr marL="285750" indent="-285750">
              <a:buChar char="•"/>
            </a:pPr>
            <a:r>
              <a:rPr lang="en-US" sz="1800" dirty="0"/>
              <a:t>Launch CRM Advise </a:t>
            </a:r>
            <a:endParaRPr lang="en-US"/>
          </a:p>
          <a:p>
            <a:endParaRPr lang="en-US" sz="1800"/>
          </a:p>
          <a:p>
            <a:pPr marL="328295" indent="-285750">
              <a:spcBef>
                <a:spcPts val="360"/>
              </a:spcBef>
              <a:buChar char="•"/>
            </a:pPr>
            <a:r>
              <a:rPr lang="en-US" sz="1800" dirty="0"/>
              <a:t>Paths from Degree Works and </a:t>
            </a:r>
            <a:r>
              <a:rPr lang="en-US" sz="1800" dirty="0" err="1"/>
              <a:t>Curricunet</a:t>
            </a:r>
            <a:r>
              <a:rPr lang="en-US" sz="1800" dirty="0"/>
              <a:t> to CSU Mapper</a:t>
            </a:r>
          </a:p>
          <a:p>
            <a:pPr marL="42545">
              <a:spcBef>
                <a:spcPts val="360"/>
              </a:spcBef>
            </a:pPr>
            <a:endParaRPr lang="en-US" sz="1800"/>
          </a:p>
          <a:p>
            <a:pPr marL="328295" indent="-285750">
              <a:spcBef>
                <a:spcPts val="360"/>
              </a:spcBef>
              <a:buChar char="•"/>
            </a:pPr>
            <a:r>
              <a:rPr lang="en-US" sz="1800" dirty="0"/>
              <a:t>Continue to develop critical relationships that foster collaboration between institutions and data staff.</a:t>
            </a:r>
          </a:p>
        </p:txBody>
      </p:sp>
    </p:spTree>
    <p:extLst>
      <p:ext uri="{BB962C8B-B14F-4D97-AF65-F5344CB8AC3E}">
        <p14:creationId xmlns:p14="http://schemas.microsoft.com/office/powerpoint/2010/main" val="588625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20"/>
          <p:cNvSpPr txBox="1">
            <a:spLocks noGrp="1"/>
          </p:cNvSpPr>
          <p:nvPr>
            <p:ph type="body" idx="4294967295"/>
          </p:nvPr>
        </p:nvSpPr>
        <p:spPr>
          <a:xfrm>
            <a:off x="1045029" y="1003184"/>
            <a:ext cx="7584262" cy="5173419"/>
          </a:xfrm>
          <a:prstGeom prst="rect">
            <a:avLst/>
          </a:prstGeom>
          <a:noFill/>
          <a:ln>
            <a:noFill/>
          </a:ln>
        </p:spPr>
        <p:txBody>
          <a:bodyPr spcFirstLastPara="1" wrap="square" lIns="91425" tIns="45700" rIns="91425" bIns="45700" anchor="t" anchorCtr="0">
            <a:noAutofit/>
          </a:bodyPr>
          <a:lstStyle/>
          <a:p>
            <a:pPr marL="42545">
              <a:spcBef>
                <a:spcPts val="360"/>
              </a:spcBef>
              <a:buClr>
                <a:schemeClr val="dk1"/>
              </a:buClr>
              <a:buSzPts val="1200"/>
            </a:pPr>
            <a:r>
              <a:rPr lang="en-US" sz="1800" b="1" i="1">
                <a:latin typeface="Montserrat"/>
                <a:ea typeface="Montserrat"/>
                <a:cs typeface="Montserrat"/>
                <a:sym typeface="Montserrat"/>
              </a:rPr>
              <a:t>Pathways Team</a:t>
            </a:r>
            <a:r>
              <a:rPr lang="en-US" sz="1800" i="1">
                <a:latin typeface="Montserrat"/>
                <a:ea typeface="Montserrat"/>
                <a:cs typeface="Montserrat"/>
                <a:sym typeface="Montserrat"/>
              </a:rPr>
              <a:t>  map catalog connections and equity-focused alignment, articulating degree pathways, and developing flexible roadmaps (guided pathways) among the campuses. </a:t>
            </a:r>
          </a:p>
          <a:p>
            <a:pPr marL="42545">
              <a:spcBef>
                <a:spcPts val="360"/>
              </a:spcBef>
              <a:buSzPts val="1200"/>
            </a:pPr>
            <a:endParaRPr lang="en-US" sz="1800">
              <a:latin typeface="Montserrat"/>
              <a:ea typeface="Montserrat"/>
              <a:cs typeface="Montserrat"/>
            </a:endParaRPr>
          </a:p>
          <a:p>
            <a:pPr marL="42545">
              <a:spcBef>
                <a:spcPts val="360"/>
              </a:spcBef>
              <a:buClr>
                <a:schemeClr val="dk1"/>
              </a:buClr>
              <a:buSzPts val="1200"/>
            </a:pPr>
            <a:endParaRPr lang="en-US" sz="1800">
              <a:latin typeface="Montserrat"/>
              <a:ea typeface="Montserrat"/>
              <a:cs typeface="Montserrat"/>
            </a:endParaRPr>
          </a:p>
        </p:txBody>
      </p:sp>
      <p:sp>
        <p:nvSpPr>
          <p:cNvPr id="4" name="Google Shape;125;p20">
            <a:extLst>
              <a:ext uri="{FF2B5EF4-FFF2-40B4-BE49-F238E27FC236}">
                <a16:creationId xmlns:a16="http://schemas.microsoft.com/office/drawing/2014/main" id="{899F4BF1-840D-8038-4D5C-9B86C429CED4}"/>
              </a:ext>
            </a:extLst>
          </p:cNvPr>
          <p:cNvSpPr txBox="1">
            <a:spLocks/>
          </p:cNvSpPr>
          <p:nvPr/>
        </p:nvSpPr>
        <p:spPr>
          <a:xfrm>
            <a:off x="381000" y="307148"/>
            <a:ext cx="8229600" cy="5715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595959"/>
              </a:buClr>
              <a:buSzPts val="2600"/>
            </a:pPr>
            <a:r>
              <a:rPr lang="en-US" sz="2600" b="1">
                <a:solidFill>
                  <a:srgbClr val="CC0000"/>
                </a:solidFill>
                <a:latin typeface="Montserrat"/>
                <a:ea typeface="Montserrat"/>
                <a:cs typeface="Montserrat"/>
                <a:sym typeface="Montserrat"/>
              </a:rPr>
              <a:t>Pathways Team – </a:t>
            </a:r>
            <a:r>
              <a:rPr lang="en-US" sz="2600" b="1">
                <a:solidFill>
                  <a:schemeClr val="bg2"/>
                </a:solidFill>
                <a:latin typeface="Montserrat"/>
                <a:ea typeface="Montserrat"/>
                <a:cs typeface="Montserrat"/>
                <a:sym typeface="Montserrat"/>
              </a:rPr>
              <a:t>Goals</a:t>
            </a:r>
          </a:p>
        </p:txBody>
      </p:sp>
    </p:spTree>
    <p:extLst>
      <p:ext uri="{BB962C8B-B14F-4D97-AF65-F5344CB8AC3E}">
        <p14:creationId xmlns:p14="http://schemas.microsoft.com/office/powerpoint/2010/main" val="1039078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20"/>
          <p:cNvSpPr txBox="1">
            <a:spLocks noGrp="1"/>
          </p:cNvSpPr>
          <p:nvPr>
            <p:ph type="body" idx="4294967295"/>
          </p:nvPr>
        </p:nvSpPr>
        <p:spPr>
          <a:xfrm>
            <a:off x="852152" y="1195535"/>
            <a:ext cx="6872399" cy="3880064"/>
          </a:xfrm>
          <a:prstGeom prst="rect">
            <a:avLst/>
          </a:prstGeom>
          <a:noFill/>
          <a:ln>
            <a:noFill/>
          </a:ln>
        </p:spPr>
        <p:txBody>
          <a:bodyPr spcFirstLastPara="1" wrap="square" lIns="68569" tIns="34275" rIns="68569" bIns="34275" anchor="t" anchorCtr="0">
            <a:noAutofit/>
          </a:bodyPr>
          <a:lstStyle/>
          <a:p>
            <a:pPr marL="374808" indent="-342900">
              <a:spcBef>
                <a:spcPts val="270"/>
              </a:spcBef>
              <a:buSzPts val="1200"/>
              <a:buFont typeface="Arial" panose="020B0604020202020204" pitchFamily="34" charset="0"/>
              <a:buChar char="•"/>
            </a:pPr>
            <a:r>
              <a:rPr lang="en-US" sz="2000"/>
              <a:t>Mapping Software selected at all Institutions </a:t>
            </a:r>
          </a:p>
          <a:p>
            <a:pPr marL="1117759" lvl="2" indent="-342900">
              <a:spcBef>
                <a:spcPts val="270"/>
              </a:spcBef>
              <a:buSzPts val="1200"/>
              <a:buFont typeface="Arial" panose="020B0604020202020204" pitchFamily="34" charset="0"/>
              <a:buChar char="•"/>
            </a:pPr>
            <a:r>
              <a:rPr lang="en-US" sz="2000"/>
              <a:t>Chabot College-Meta</a:t>
            </a:r>
          </a:p>
          <a:p>
            <a:pPr marL="1117759" lvl="2" indent="-342900">
              <a:spcBef>
                <a:spcPts val="270"/>
              </a:spcBef>
              <a:buSzPts val="1200"/>
              <a:buFont typeface="Arial" panose="020B0604020202020204" pitchFamily="34" charset="0"/>
              <a:buChar char="•"/>
            </a:pPr>
            <a:r>
              <a:rPr lang="en-US" sz="2000"/>
              <a:t>Las Positas and CSU EastBay- Program Mapper </a:t>
            </a:r>
          </a:p>
          <a:p>
            <a:pPr marL="374808" indent="-342900">
              <a:spcBef>
                <a:spcPts val="270"/>
              </a:spcBef>
              <a:buSzPts val="1200"/>
              <a:buFont typeface="Arial" panose="020B0604020202020204" pitchFamily="34" charset="0"/>
              <a:buChar char="•"/>
            </a:pPr>
            <a:endParaRPr lang="en-US" sz="2000"/>
          </a:p>
          <a:p>
            <a:pPr marL="374808" indent="-342900">
              <a:spcBef>
                <a:spcPts val="270"/>
              </a:spcBef>
              <a:buSzPts val="1200"/>
              <a:buFont typeface="Arial" panose="020B0604020202020204" pitchFamily="34" charset="0"/>
              <a:buChar char="•"/>
            </a:pPr>
            <a:r>
              <a:rPr lang="en-US" sz="2000"/>
              <a:t>11 Transfer Pathways agreed upon</a:t>
            </a:r>
          </a:p>
          <a:p>
            <a:pPr marL="374808" indent="-342900">
              <a:spcBef>
                <a:spcPts val="270"/>
              </a:spcBef>
              <a:buSzPts val="1200"/>
              <a:buFont typeface="Arial" panose="020B0604020202020204" pitchFamily="34" charset="0"/>
              <a:buChar char="•"/>
            </a:pPr>
            <a:endParaRPr lang="en-US" sz="2000"/>
          </a:p>
          <a:p>
            <a:pPr marL="374808" indent="-342900">
              <a:spcBef>
                <a:spcPts val="270"/>
              </a:spcBef>
              <a:buSzPts val="1200"/>
              <a:buFont typeface="Arial" panose="020B0604020202020204" pitchFamily="34" charset="0"/>
              <a:buChar char="•"/>
            </a:pPr>
            <a:r>
              <a:rPr lang="en-US" sz="2000"/>
              <a:t>Transfer pathways mapped and integrated into software at Las Positas and Cal State University East Bay</a:t>
            </a:r>
          </a:p>
          <a:p>
            <a:pPr marL="374808" indent="-342900">
              <a:spcBef>
                <a:spcPts val="270"/>
              </a:spcBef>
              <a:buSzPts val="1200"/>
              <a:buFont typeface="Arial" panose="020B0604020202020204" pitchFamily="34" charset="0"/>
              <a:buChar char="•"/>
            </a:pPr>
            <a:endParaRPr lang="en-US" sz="2000"/>
          </a:p>
          <a:p>
            <a:pPr marL="374808" indent="-342900">
              <a:spcBef>
                <a:spcPts val="270"/>
              </a:spcBef>
              <a:buSzPts val="1200"/>
              <a:buFont typeface="Arial" panose="020B0604020202020204" pitchFamily="34" charset="0"/>
              <a:buChar char="•"/>
            </a:pPr>
            <a:r>
              <a:rPr lang="en-US" sz="2000"/>
              <a:t>Transfer pathways are mapped, software selected with implementation timeline detailed for Chabot College </a:t>
            </a:r>
          </a:p>
          <a:p>
            <a:pPr marL="374809" indent="-342900">
              <a:spcBef>
                <a:spcPts val="270"/>
              </a:spcBef>
              <a:buSzPts val="1200"/>
              <a:buFont typeface="Arial" panose="020B0604020202020204" pitchFamily="34" charset="0"/>
              <a:buChar char="•"/>
            </a:pPr>
            <a:endParaRPr lang="en-US" sz="2000"/>
          </a:p>
          <a:p>
            <a:pPr marL="374808" indent="-342900">
              <a:spcBef>
                <a:spcPts val="270"/>
              </a:spcBef>
              <a:buSzPts val="1200"/>
              <a:buFont typeface="Arial" panose="020B0604020202020204" pitchFamily="34" charset="0"/>
              <a:buChar char="•"/>
            </a:pPr>
            <a:r>
              <a:rPr lang="en-US" sz="2000"/>
              <a:t>Faculty supporting each of the pathways</a:t>
            </a:r>
          </a:p>
        </p:txBody>
      </p:sp>
      <p:sp>
        <p:nvSpPr>
          <p:cNvPr id="4" name="Google Shape;125;p20">
            <a:extLst>
              <a:ext uri="{FF2B5EF4-FFF2-40B4-BE49-F238E27FC236}">
                <a16:creationId xmlns:a16="http://schemas.microsoft.com/office/drawing/2014/main" id="{899F4BF1-840D-8038-4D5C-9B86C429CED4}"/>
              </a:ext>
            </a:extLst>
          </p:cNvPr>
          <p:cNvSpPr txBox="1">
            <a:spLocks/>
          </p:cNvSpPr>
          <p:nvPr/>
        </p:nvSpPr>
        <p:spPr>
          <a:xfrm>
            <a:off x="552795" y="634958"/>
            <a:ext cx="6172200" cy="428625"/>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595959"/>
              </a:buClr>
              <a:buSzPts val="2600"/>
            </a:pPr>
            <a:r>
              <a:rPr lang="en-US" sz="2400" b="1">
                <a:solidFill>
                  <a:srgbClr val="CC0000"/>
                </a:solidFill>
                <a:latin typeface="Montserrat"/>
                <a:ea typeface="Montserrat"/>
                <a:cs typeface="Montserrat"/>
                <a:sym typeface="Montserrat"/>
              </a:rPr>
              <a:t>Pathways Team – Accomplishments</a:t>
            </a:r>
          </a:p>
        </p:txBody>
      </p:sp>
    </p:spTree>
    <p:extLst>
      <p:ext uri="{BB962C8B-B14F-4D97-AF65-F5344CB8AC3E}">
        <p14:creationId xmlns:p14="http://schemas.microsoft.com/office/powerpoint/2010/main" val="3357117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5;p20">
            <a:extLst>
              <a:ext uri="{FF2B5EF4-FFF2-40B4-BE49-F238E27FC236}">
                <a16:creationId xmlns:a16="http://schemas.microsoft.com/office/drawing/2014/main" id="{3E3DECB7-48BA-EB76-3937-FA44E14C9B8B}"/>
              </a:ext>
            </a:extLst>
          </p:cNvPr>
          <p:cNvSpPr txBox="1">
            <a:spLocks/>
          </p:cNvSpPr>
          <p:nvPr/>
        </p:nvSpPr>
        <p:spPr>
          <a:xfrm>
            <a:off x="502257" y="487093"/>
            <a:ext cx="7613043" cy="264021"/>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595959"/>
              </a:buClr>
              <a:buSzPts val="2600"/>
            </a:pPr>
            <a:r>
              <a:rPr lang="en-US" sz="2400" b="1">
                <a:solidFill>
                  <a:srgbClr val="CC0000"/>
                </a:solidFill>
                <a:latin typeface="Montserrat"/>
                <a:ea typeface="Montserrat"/>
                <a:cs typeface="Montserrat"/>
                <a:sym typeface="Montserrat"/>
              </a:rPr>
              <a:t>Pathways Team – Looking Forward 2022-2023</a:t>
            </a:r>
            <a:endParaRPr lang="en-US" sz="1050" b="1">
              <a:solidFill>
                <a:srgbClr val="CC0000"/>
              </a:solidFill>
              <a:latin typeface="Montserrat"/>
              <a:ea typeface="Montserrat"/>
              <a:cs typeface="Montserrat"/>
              <a:sym typeface="Montserrat"/>
            </a:endParaRPr>
          </a:p>
        </p:txBody>
      </p:sp>
      <p:sp>
        <p:nvSpPr>
          <p:cNvPr id="3" name="Google Shape;126;p20">
            <a:extLst>
              <a:ext uri="{FF2B5EF4-FFF2-40B4-BE49-F238E27FC236}">
                <a16:creationId xmlns:a16="http://schemas.microsoft.com/office/drawing/2014/main" id="{014918CC-96C5-184B-622B-E98D93A71A34}"/>
              </a:ext>
            </a:extLst>
          </p:cNvPr>
          <p:cNvSpPr txBox="1">
            <a:spLocks/>
          </p:cNvSpPr>
          <p:nvPr/>
        </p:nvSpPr>
        <p:spPr>
          <a:xfrm>
            <a:off x="208344" y="1691152"/>
            <a:ext cx="6172200" cy="3642839"/>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1909">
              <a:spcBef>
                <a:spcPts val="270"/>
              </a:spcBef>
              <a:buClr>
                <a:schemeClr val="dk1"/>
              </a:buClr>
              <a:buSzPts val="1200"/>
            </a:pPr>
            <a:endParaRPr lang="en-US" sz="1350">
              <a:latin typeface="Montserrat"/>
              <a:ea typeface="Montserrat"/>
              <a:cs typeface="Montserrat"/>
            </a:endParaRPr>
          </a:p>
        </p:txBody>
      </p:sp>
      <p:sp>
        <p:nvSpPr>
          <p:cNvPr id="4" name="Google Shape;126;p20">
            <a:extLst>
              <a:ext uri="{FF2B5EF4-FFF2-40B4-BE49-F238E27FC236}">
                <a16:creationId xmlns:a16="http://schemas.microsoft.com/office/drawing/2014/main" id="{082EFDC2-27C7-BB30-54A3-C3BF6687EA68}"/>
              </a:ext>
            </a:extLst>
          </p:cNvPr>
          <p:cNvSpPr txBox="1">
            <a:spLocks/>
          </p:cNvSpPr>
          <p:nvPr/>
        </p:nvSpPr>
        <p:spPr>
          <a:xfrm>
            <a:off x="1028699" y="604158"/>
            <a:ext cx="7150261" cy="3436192"/>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1909">
              <a:spcBef>
                <a:spcPts val="270"/>
              </a:spcBef>
            </a:pPr>
            <a:endParaRPr lang="en-US" sz="1600"/>
          </a:p>
          <a:p>
            <a:pPr marL="31909">
              <a:spcBef>
                <a:spcPts val="270"/>
              </a:spcBef>
            </a:pPr>
            <a:r>
              <a:rPr lang="en-US" sz="2000"/>
              <a:t>· Host workshop(s) for the top Pathways faculty (likely with CSU President’s Office)</a:t>
            </a:r>
          </a:p>
          <a:p>
            <a:pPr marL="31909">
              <a:spcBef>
                <a:spcPts val="270"/>
              </a:spcBef>
            </a:pPr>
            <a:endParaRPr lang="en-US" sz="2000"/>
          </a:p>
          <a:p>
            <a:r>
              <a:rPr lang="en-US" sz="2000"/>
              <a:t>· Initiate Chabot College and Las Positas College faculty contact for selected degree pathways </a:t>
            </a:r>
            <a:endParaRPr lang="en-US" sz="1600"/>
          </a:p>
          <a:p>
            <a:endParaRPr lang="en-US" sz="1600"/>
          </a:p>
          <a:p>
            <a:r>
              <a:rPr lang="en-US" sz="2000"/>
              <a:t>· Maps for Las Positas and Chabot be added to program mapper for CSUEB.</a:t>
            </a:r>
            <a:endParaRPr lang="en-US" sz="1600"/>
          </a:p>
          <a:p>
            <a:endParaRPr lang="en-US" sz="1600"/>
          </a:p>
          <a:p>
            <a:r>
              <a:rPr lang="en-US" sz="2000"/>
              <a:t>· Publish full 4-year program maps for top degrees to students at LPC.</a:t>
            </a:r>
            <a:endParaRPr lang="en-US" sz="1600"/>
          </a:p>
          <a:p>
            <a:endParaRPr lang="en-US" sz="1600"/>
          </a:p>
          <a:p>
            <a:r>
              <a:rPr lang="en-US" sz="2000"/>
              <a:t>· Establish process for annual updates to mapper.</a:t>
            </a:r>
            <a:endParaRPr lang="en-US" sz="1600"/>
          </a:p>
          <a:p>
            <a:endParaRPr lang="en-US" sz="1600"/>
          </a:p>
          <a:p>
            <a:r>
              <a:rPr lang="en-US" sz="2000"/>
              <a:t>· Determine linkage for Chabot and CSU.</a:t>
            </a:r>
            <a:endParaRPr lang="en-US" sz="1600"/>
          </a:p>
          <a:p>
            <a:endParaRPr lang="en-US" sz="1600"/>
          </a:p>
          <a:p>
            <a:r>
              <a:rPr lang="en-US" sz="2000"/>
              <a:t>· Tech Team engagement.</a:t>
            </a:r>
            <a:endParaRPr lang="en-US" sz="1600"/>
          </a:p>
          <a:p>
            <a:endParaRPr lang="en-US" sz="1050"/>
          </a:p>
          <a:p>
            <a:pPr marL="31909">
              <a:spcBef>
                <a:spcPts val="270"/>
              </a:spcBef>
            </a:pPr>
            <a:endParaRPr lang="en-US" sz="1350"/>
          </a:p>
        </p:txBody>
      </p:sp>
    </p:spTree>
    <p:extLst>
      <p:ext uri="{BB962C8B-B14F-4D97-AF65-F5344CB8AC3E}">
        <p14:creationId xmlns:p14="http://schemas.microsoft.com/office/powerpoint/2010/main" val="853899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0"/>
          <p:cNvSpPr txBox="1">
            <a:spLocks noGrp="1"/>
          </p:cNvSpPr>
          <p:nvPr>
            <p:ph type="title" idx="4294967295"/>
          </p:nvPr>
        </p:nvSpPr>
        <p:spPr>
          <a:xfrm>
            <a:off x="457200" y="387195"/>
            <a:ext cx="8229600" cy="571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595959"/>
              </a:buClr>
              <a:buSzPts val="2600"/>
              <a:buFont typeface="Arial"/>
              <a:buNone/>
            </a:pPr>
            <a:r>
              <a:rPr lang="en-US" sz="2400" b="1">
                <a:solidFill>
                  <a:srgbClr val="CC0000"/>
                </a:solidFill>
                <a:latin typeface="Montserrat"/>
                <a:ea typeface="Montserrat"/>
                <a:cs typeface="Montserrat"/>
                <a:sym typeface="Montserrat"/>
              </a:rPr>
              <a:t>Student Support Team - Goals</a:t>
            </a:r>
            <a:endParaRPr sz="1200" b="1">
              <a:solidFill>
                <a:srgbClr val="CC0000"/>
              </a:solidFill>
              <a:latin typeface="Montserrat"/>
              <a:ea typeface="Montserrat"/>
              <a:cs typeface="Montserrat"/>
              <a:sym typeface="Montserrat"/>
            </a:endParaRPr>
          </a:p>
        </p:txBody>
      </p:sp>
      <p:sp>
        <p:nvSpPr>
          <p:cNvPr id="126" name="Google Shape;126;p20"/>
          <p:cNvSpPr txBox="1">
            <a:spLocks noGrp="1"/>
          </p:cNvSpPr>
          <p:nvPr>
            <p:ph type="body" idx="4294967295"/>
          </p:nvPr>
        </p:nvSpPr>
        <p:spPr>
          <a:xfrm>
            <a:off x="587829" y="1089323"/>
            <a:ext cx="7783286" cy="5102890"/>
          </a:xfrm>
          <a:prstGeom prst="rect">
            <a:avLst/>
          </a:prstGeom>
          <a:noFill/>
          <a:ln>
            <a:noFill/>
          </a:ln>
        </p:spPr>
        <p:txBody>
          <a:bodyPr spcFirstLastPara="1" wrap="square" lIns="91425" tIns="45700" rIns="91425" bIns="45700" anchor="t" anchorCtr="0">
            <a:noAutofit/>
          </a:bodyPr>
          <a:lstStyle/>
          <a:p>
            <a:pPr marL="42545" lvl="0">
              <a:spcBef>
                <a:spcPts val="360"/>
              </a:spcBef>
              <a:buClr>
                <a:schemeClr val="dk1"/>
              </a:buClr>
              <a:buSzPts val="1200"/>
            </a:pPr>
            <a:r>
              <a:rPr lang="en-US" sz="1800" b="1" i="1">
                <a:latin typeface="Montserrat"/>
                <a:ea typeface="Montserrat"/>
                <a:cs typeface="Montserrat"/>
                <a:sym typeface="Montserrat"/>
              </a:rPr>
              <a:t>Student Supports: Coordinated Workflows</a:t>
            </a:r>
            <a:r>
              <a:rPr lang="en-US" sz="1800" i="1">
                <a:latin typeface="Montserrat"/>
                <a:ea typeface="Montserrat"/>
                <a:cs typeface="Montserrat"/>
                <a:sym typeface="Montserrat"/>
              </a:rPr>
              <a:t> to ensure transfer processes are seamless and predictive analytics can support students on each campus.</a:t>
            </a:r>
            <a:r>
              <a:rPr lang="en-US" sz="1800" i="1"/>
              <a:t> Support Students in: </a:t>
            </a:r>
            <a:endParaRPr lang="en-US" sz="1800" i="1">
              <a:latin typeface="Montserrat"/>
              <a:ea typeface="Montserrat"/>
              <a:cs typeface="Montserrat"/>
              <a:sym typeface="Montserrat"/>
            </a:endParaRPr>
          </a:p>
          <a:p>
            <a:pPr marL="42545" lvl="0" algn="l" rtl="0">
              <a:spcBef>
                <a:spcPts val="360"/>
              </a:spcBef>
              <a:spcAft>
                <a:spcPts val="0"/>
              </a:spcAft>
              <a:buClr>
                <a:schemeClr val="dk1"/>
              </a:buClr>
              <a:buSzPts val="1200"/>
            </a:pPr>
            <a:endParaRPr lang="en-US" sz="1800">
              <a:latin typeface="Montserrat"/>
              <a:ea typeface="Montserrat"/>
              <a:cs typeface="Montserrat"/>
              <a:sym typeface="Montserrat"/>
            </a:endParaRPr>
          </a:p>
          <a:p>
            <a:pPr marL="285750" indent="-285750" rtl="0">
              <a:spcBef>
                <a:spcPts val="0"/>
              </a:spcBef>
              <a:spcAft>
                <a:spcPts val="0"/>
              </a:spcAft>
              <a:buFont typeface="Arial" panose="020B0604020202020204" pitchFamily="34" charset="0"/>
              <a:buChar char="•"/>
            </a:pPr>
            <a:r>
              <a:rPr lang="en-US" sz="1800" b="1" i="1"/>
              <a:t>Exploring</a:t>
            </a:r>
            <a:r>
              <a:rPr lang="en-US" sz="1800"/>
              <a:t> their transfer options</a:t>
            </a:r>
          </a:p>
          <a:p>
            <a:pPr marL="285750" indent="-285750" rtl="0">
              <a:spcBef>
                <a:spcPts val="0"/>
              </a:spcBef>
              <a:spcAft>
                <a:spcPts val="0"/>
              </a:spcAft>
              <a:buFont typeface="Arial" panose="020B0604020202020204" pitchFamily="34" charset="0"/>
              <a:buChar char="•"/>
            </a:pPr>
            <a:endParaRPr lang="en-US" sz="1800"/>
          </a:p>
          <a:p>
            <a:pPr marL="285750" indent="-285750">
              <a:buFont typeface="Arial" panose="020B0604020202020204" pitchFamily="34" charset="0"/>
              <a:buChar char="•"/>
            </a:pPr>
            <a:r>
              <a:rPr lang="en-US" sz="1800"/>
              <a:t>Making meaningful connections and </a:t>
            </a:r>
            <a:r>
              <a:rPr lang="en-US" sz="1800" b="1" i="1"/>
              <a:t>belonging</a:t>
            </a:r>
            <a:endParaRPr lang="en-US" sz="1800"/>
          </a:p>
          <a:p>
            <a:pPr marL="285750" indent="-285750">
              <a:buFont typeface="Arial" panose="020B0604020202020204" pitchFamily="34" charset="0"/>
              <a:buChar char="•"/>
            </a:pPr>
            <a:endParaRPr lang="en-US" sz="1800"/>
          </a:p>
          <a:p>
            <a:pPr marL="285750" indent="-285750" rtl="0">
              <a:spcBef>
                <a:spcPts val="0"/>
              </a:spcBef>
              <a:spcAft>
                <a:spcPts val="0"/>
              </a:spcAft>
              <a:buFont typeface="Arial" panose="020B0604020202020204" pitchFamily="34" charset="0"/>
              <a:buChar char="•"/>
            </a:pPr>
            <a:r>
              <a:rPr lang="en-US" sz="1800"/>
              <a:t>Making </a:t>
            </a:r>
            <a:r>
              <a:rPr lang="en-US" sz="1800" b="1" i="1"/>
              <a:t>progress toward transfer </a:t>
            </a:r>
          </a:p>
          <a:p>
            <a:pPr marL="285750" indent="-285750" rtl="0">
              <a:spcBef>
                <a:spcPts val="0"/>
              </a:spcBef>
              <a:spcAft>
                <a:spcPts val="0"/>
              </a:spcAft>
              <a:buFont typeface="Arial" panose="020B0604020202020204" pitchFamily="34" charset="0"/>
              <a:buChar char="•"/>
            </a:pPr>
            <a:endParaRPr lang="en-US" sz="1800" b="1" i="1"/>
          </a:p>
          <a:p>
            <a:pPr marL="285750" indent="-285750" rtl="0">
              <a:spcBef>
                <a:spcPts val="0"/>
              </a:spcBef>
              <a:spcAft>
                <a:spcPts val="0"/>
              </a:spcAft>
              <a:buFont typeface="Arial" panose="020B0604020202020204" pitchFamily="34" charset="0"/>
              <a:buChar char="•"/>
            </a:pPr>
            <a:r>
              <a:rPr lang="en-US" sz="1800" b="1" i="1"/>
              <a:t>Applying</a:t>
            </a:r>
            <a:r>
              <a:rPr lang="en-US" sz="1800"/>
              <a:t> (admissions &amp; financial Aid) to CSUEB</a:t>
            </a:r>
          </a:p>
          <a:p>
            <a:pPr marL="285750" indent="-285750" rtl="0">
              <a:spcBef>
                <a:spcPts val="0"/>
              </a:spcBef>
              <a:spcAft>
                <a:spcPts val="0"/>
              </a:spcAft>
              <a:buFont typeface="Arial" panose="020B0604020202020204" pitchFamily="34" charset="0"/>
              <a:buChar char="•"/>
            </a:pPr>
            <a:endParaRPr lang="en-US" sz="1800"/>
          </a:p>
          <a:p>
            <a:pPr marL="285750" indent="-285750">
              <a:buFont typeface="Arial" panose="020B0604020202020204" pitchFamily="34" charset="0"/>
              <a:buChar char="•"/>
            </a:pPr>
            <a:r>
              <a:rPr lang="en-US" sz="1800" b="1" i="1"/>
              <a:t>Deciding and Transitioning</a:t>
            </a:r>
            <a:r>
              <a:rPr lang="en-US" sz="1800"/>
              <a:t> to the CSUEB</a:t>
            </a:r>
          </a:p>
          <a:p>
            <a:pPr marL="285750" indent="-285750">
              <a:buFont typeface="Arial" panose="020B0604020202020204" pitchFamily="34" charset="0"/>
              <a:buChar char="•"/>
            </a:pPr>
            <a:endParaRPr lang="en-US" sz="1800"/>
          </a:p>
          <a:p>
            <a:r>
              <a:rPr lang="en-US" sz="1800"/>
              <a:t>The SS Team has meet biweekly from September 2021-September 2022.  All meetings have had full participation from all EBCAN college partner campuses.</a:t>
            </a:r>
            <a:br>
              <a:rPr lang="en-US" sz="1800"/>
            </a:br>
            <a:endParaRPr lang="en-US" sz="1800"/>
          </a:p>
          <a:p>
            <a:endParaRPr lang="en-US" sz="2400"/>
          </a:p>
          <a:p>
            <a:br>
              <a:rPr lang="en-US" sz="2400"/>
            </a:br>
            <a:endParaRPr lang="en-US" sz="1800">
              <a:latin typeface="Montserrat"/>
              <a:ea typeface="Montserrat"/>
              <a:cs typeface="Montserrat"/>
            </a:endParaRPr>
          </a:p>
          <a:p>
            <a:pPr marL="42545" lvl="0" algn="l" rtl="0">
              <a:spcBef>
                <a:spcPts val="360"/>
              </a:spcBef>
              <a:spcAft>
                <a:spcPts val="0"/>
              </a:spcAft>
              <a:buClr>
                <a:schemeClr val="dk1"/>
              </a:buClr>
              <a:buSzPts val="1200"/>
            </a:pPr>
            <a:endParaRPr lang="en-US" sz="1800">
              <a:latin typeface="Montserrat"/>
              <a:ea typeface="Montserrat"/>
              <a:cs typeface="Montserrat"/>
            </a:endParaRPr>
          </a:p>
        </p:txBody>
      </p:sp>
      <p:sp>
        <p:nvSpPr>
          <p:cNvPr id="3" name="Rectangle 1">
            <a:extLst>
              <a:ext uri="{FF2B5EF4-FFF2-40B4-BE49-F238E27FC236}">
                <a16:creationId xmlns:a16="http://schemas.microsoft.com/office/drawing/2014/main" id="{58B61A4E-9737-4B51-7CC5-47C1FD0CA18E}"/>
              </a:ext>
            </a:extLst>
          </p:cNvPr>
          <p:cNvSpPr>
            <a:spLocks noChangeArrowheads="1"/>
          </p:cNvSpPr>
          <p:nvPr/>
        </p:nvSpPr>
        <p:spPr bwMode="auto">
          <a:xfrm>
            <a:off x="4257675" y="2847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015279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0"/>
          <p:cNvSpPr txBox="1">
            <a:spLocks noGrp="1"/>
          </p:cNvSpPr>
          <p:nvPr>
            <p:ph type="title" idx="4294967295"/>
          </p:nvPr>
        </p:nvSpPr>
        <p:spPr>
          <a:xfrm>
            <a:off x="457200" y="387195"/>
            <a:ext cx="8229600" cy="571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595959"/>
              </a:buClr>
              <a:buSzPts val="2600"/>
              <a:buFont typeface="Arial"/>
              <a:buNone/>
            </a:pPr>
            <a:r>
              <a:rPr lang="en-US" sz="2400" b="1">
                <a:solidFill>
                  <a:srgbClr val="CC0000"/>
                </a:solidFill>
                <a:latin typeface="Montserrat"/>
                <a:ea typeface="Montserrat"/>
                <a:cs typeface="Montserrat"/>
                <a:sym typeface="Montserrat"/>
              </a:rPr>
              <a:t>Student Support Team – Accomplishments (1)</a:t>
            </a:r>
            <a:endParaRPr sz="1200" b="1">
              <a:solidFill>
                <a:srgbClr val="CC0000"/>
              </a:solidFill>
              <a:latin typeface="Montserrat"/>
              <a:ea typeface="Montserrat"/>
              <a:cs typeface="Montserrat"/>
              <a:sym typeface="Montserrat"/>
            </a:endParaRPr>
          </a:p>
        </p:txBody>
      </p:sp>
      <p:sp>
        <p:nvSpPr>
          <p:cNvPr id="126" name="Google Shape;126;p20"/>
          <p:cNvSpPr txBox="1">
            <a:spLocks noGrp="1"/>
          </p:cNvSpPr>
          <p:nvPr>
            <p:ph type="body" idx="4294967295"/>
          </p:nvPr>
        </p:nvSpPr>
        <p:spPr>
          <a:xfrm>
            <a:off x="457200" y="958695"/>
            <a:ext cx="8229600" cy="4857118"/>
          </a:xfrm>
          <a:prstGeom prst="rect">
            <a:avLst/>
          </a:prstGeom>
          <a:noFill/>
          <a:ln>
            <a:noFill/>
          </a:ln>
        </p:spPr>
        <p:txBody>
          <a:bodyPr spcFirstLastPara="1" wrap="square" lIns="91425" tIns="45700" rIns="91425" bIns="45700" anchor="t" anchorCtr="0">
            <a:noAutofit/>
          </a:bodyPr>
          <a:lstStyle/>
          <a:p>
            <a:pPr marL="42545" lvl="0" algn="l" rtl="0">
              <a:spcBef>
                <a:spcPts val="360"/>
              </a:spcBef>
              <a:spcAft>
                <a:spcPts val="0"/>
              </a:spcAft>
              <a:buClr>
                <a:schemeClr val="dk1"/>
              </a:buClr>
              <a:buSzPts val="1200"/>
            </a:pPr>
            <a:r>
              <a:rPr lang="en-US" sz="1800" b="1" i="1"/>
              <a:t>Exploring</a:t>
            </a:r>
          </a:p>
          <a:p>
            <a:pPr marL="285750" indent="-285750">
              <a:buFont typeface="Arial" panose="020B0604020202020204" pitchFamily="34" charset="0"/>
              <a:buChar char="•"/>
            </a:pPr>
            <a:r>
              <a:rPr lang="en-US" sz="1800"/>
              <a:t>Developed transfer resource webpage with CSUEB-focused events calendar: </a:t>
            </a:r>
            <a:r>
              <a:rPr lang="en-US" sz="1800">
                <a:hlinkClick r:id="rId3">
                  <a:extLst>
                    <a:ext uri="{A12FA001-AC4F-418D-AE19-62706E023703}">
                      <ahyp:hlinkClr xmlns:ahyp="http://schemas.microsoft.com/office/drawing/2018/hyperlinkcolor" val="tx"/>
                    </a:ext>
                  </a:extLst>
                </a:hlinkClick>
              </a:rPr>
              <a:t>Pioneer Bound </a:t>
            </a:r>
            <a:endParaRPr lang="en-US" sz="1800"/>
          </a:p>
          <a:p>
            <a:pPr marL="285750" indent="-285750" rtl="0">
              <a:spcBef>
                <a:spcPts val="0"/>
              </a:spcBef>
              <a:spcAft>
                <a:spcPts val="0"/>
              </a:spcAft>
              <a:buFont typeface="Arial" panose="020B0604020202020204" pitchFamily="34" charset="0"/>
              <a:buChar char="•"/>
            </a:pPr>
            <a:r>
              <a:rPr lang="en-US" sz="1800"/>
              <a:t>Created a </a:t>
            </a:r>
            <a:r>
              <a:rPr lang="en-US" sz="1800" i="1"/>
              <a:t>START to FINISH Infographic </a:t>
            </a:r>
            <a:r>
              <a:rPr lang="en-US" sz="1800"/>
              <a:t>for transfer </a:t>
            </a:r>
          </a:p>
          <a:p>
            <a:pPr marL="285750" indent="-285750" rtl="0">
              <a:spcBef>
                <a:spcPts val="0"/>
              </a:spcBef>
              <a:spcAft>
                <a:spcPts val="0"/>
              </a:spcAft>
              <a:buFont typeface="Arial" panose="020B0604020202020204" pitchFamily="34" charset="0"/>
              <a:buChar char="•"/>
            </a:pPr>
            <a:r>
              <a:rPr lang="en-US" sz="1800"/>
              <a:t>Transfer Tuesdays was born out of EBCAN </a:t>
            </a:r>
          </a:p>
          <a:p>
            <a:pPr marL="285750" indent="-285750" rtl="0">
              <a:spcBef>
                <a:spcPts val="0"/>
              </a:spcBef>
              <a:spcAft>
                <a:spcPts val="0"/>
              </a:spcAft>
              <a:buFont typeface="Arial" panose="020B0604020202020204" pitchFamily="34" charset="0"/>
              <a:buChar char="•"/>
            </a:pPr>
            <a:r>
              <a:rPr lang="en-US" sz="1800"/>
              <a:t>Evening session added for homebound students featuring CSUEB financial aid and PACE</a:t>
            </a:r>
          </a:p>
          <a:p>
            <a:pPr marL="285750" indent="-285750" rtl="0">
              <a:spcBef>
                <a:spcPts val="0"/>
              </a:spcBef>
              <a:spcAft>
                <a:spcPts val="0"/>
              </a:spcAft>
              <a:buFont typeface="Arial" panose="020B0604020202020204" pitchFamily="34" charset="0"/>
              <a:buChar char="•"/>
            </a:pPr>
            <a:r>
              <a:rPr lang="en-US" sz="1800"/>
              <a:t>Chabot TC Mini-Transfer Days featuring CSU East Bay Transfer Student Ambassadors</a:t>
            </a:r>
          </a:p>
          <a:p>
            <a:pPr rtl="0">
              <a:spcBef>
                <a:spcPts val="0"/>
              </a:spcBef>
              <a:spcAft>
                <a:spcPts val="0"/>
              </a:spcAft>
            </a:pPr>
            <a:endParaRPr lang="en-US" sz="1800"/>
          </a:p>
          <a:p>
            <a:pPr rtl="0">
              <a:spcBef>
                <a:spcPts val="0"/>
              </a:spcBef>
              <a:spcAft>
                <a:spcPts val="0"/>
              </a:spcAft>
            </a:pPr>
            <a:r>
              <a:rPr lang="en-US" sz="1800" b="1" i="1"/>
              <a:t>Belonging</a:t>
            </a:r>
          </a:p>
          <a:p>
            <a:pPr marL="285750" indent="-285750">
              <a:buFont typeface="Arial" panose="020B0604020202020204" pitchFamily="34" charset="0"/>
              <a:buChar char="•"/>
            </a:pPr>
            <a:r>
              <a:rPr lang="en-US" sz="1800"/>
              <a:t>LPC EOP&amp;S students attend CSUEB for campus visit/tour. CSUEB’s first post-pandemic tour.</a:t>
            </a:r>
          </a:p>
          <a:p>
            <a:pPr marL="285750" indent="-285750" rtl="0">
              <a:spcBef>
                <a:spcPts val="0"/>
              </a:spcBef>
              <a:spcAft>
                <a:spcPts val="0"/>
              </a:spcAft>
              <a:buFont typeface="Arial" panose="020B0604020202020204" pitchFamily="34" charset="0"/>
              <a:buChar char="•"/>
            </a:pPr>
            <a:r>
              <a:rPr lang="en-US" sz="1800"/>
              <a:t>Created a directory of affinity groups and contacts.</a:t>
            </a:r>
          </a:p>
          <a:p>
            <a:pPr marL="285750" indent="-285750" rtl="0">
              <a:spcBef>
                <a:spcPts val="0"/>
              </a:spcBef>
              <a:spcAft>
                <a:spcPts val="0"/>
              </a:spcAft>
              <a:buFont typeface="Arial" panose="020B0604020202020204" pitchFamily="34" charset="0"/>
              <a:buChar char="•"/>
            </a:pPr>
            <a:r>
              <a:rPr lang="en-US" sz="1800"/>
              <a:t>LPC TC held affinity group and transfer cohort programs during Transfer Week.</a:t>
            </a:r>
          </a:p>
          <a:p>
            <a:pPr marL="285750" indent="-285750" rtl="0">
              <a:spcBef>
                <a:spcPts val="0"/>
              </a:spcBef>
              <a:spcAft>
                <a:spcPts val="0"/>
              </a:spcAft>
              <a:buFont typeface="Arial" panose="020B0604020202020204" pitchFamily="34" charset="0"/>
              <a:buChar char="•"/>
            </a:pPr>
            <a:r>
              <a:rPr lang="en-US" sz="1800"/>
              <a:t>Chabot TC presented transfer options workshop to psychology majors in Society, Culture &amp; Ideas Pathway.</a:t>
            </a:r>
          </a:p>
        </p:txBody>
      </p:sp>
    </p:spTree>
    <p:extLst>
      <p:ext uri="{BB962C8B-B14F-4D97-AF65-F5344CB8AC3E}">
        <p14:creationId xmlns:p14="http://schemas.microsoft.com/office/powerpoint/2010/main" val="1701954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5;p20">
            <a:extLst>
              <a:ext uri="{FF2B5EF4-FFF2-40B4-BE49-F238E27FC236}">
                <a16:creationId xmlns:a16="http://schemas.microsoft.com/office/drawing/2014/main" id="{3E3DECB7-48BA-EB76-3937-FA44E14C9B8B}"/>
              </a:ext>
            </a:extLst>
          </p:cNvPr>
          <p:cNvSpPr txBox="1">
            <a:spLocks/>
          </p:cNvSpPr>
          <p:nvPr/>
        </p:nvSpPr>
        <p:spPr>
          <a:xfrm>
            <a:off x="436638" y="334847"/>
            <a:ext cx="7368419" cy="160256"/>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595959"/>
              </a:buClr>
              <a:buSzPts val="2600"/>
            </a:pPr>
            <a:r>
              <a:rPr lang="en-US" sz="2400" b="1">
                <a:solidFill>
                  <a:srgbClr val="CC0000"/>
                </a:solidFill>
                <a:latin typeface="Montserrat"/>
                <a:ea typeface="Montserrat"/>
                <a:cs typeface="Montserrat"/>
                <a:sym typeface="Montserrat"/>
              </a:rPr>
              <a:t>Communications Team – Accomplishments</a:t>
            </a:r>
          </a:p>
        </p:txBody>
      </p:sp>
      <p:sp>
        <p:nvSpPr>
          <p:cNvPr id="3" name="Google Shape;126;p20">
            <a:extLst>
              <a:ext uri="{FF2B5EF4-FFF2-40B4-BE49-F238E27FC236}">
                <a16:creationId xmlns:a16="http://schemas.microsoft.com/office/drawing/2014/main" id="{94AA0DC8-41CE-F953-5BCE-64C1A0E47C18}"/>
              </a:ext>
            </a:extLst>
          </p:cNvPr>
          <p:cNvSpPr txBox="1">
            <a:spLocks/>
          </p:cNvSpPr>
          <p:nvPr/>
        </p:nvSpPr>
        <p:spPr>
          <a:xfrm>
            <a:off x="947058" y="840161"/>
            <a:ext cx="7053942" cy="4905770"/>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4765">
              <a:lnSpc>
                <a:spcPct val="90000"/>
              </a:lnSpc>
              <a:spcBef>
                <a:spcPts val="250"/>
              </a:spcBef>
              <a:buSzPts val="1200"/>
            </a:pPr>
            <a:endParaRPr lang="en-US"/>
          </a:p>
          <a:p>
            <a:pPr marL="257175" indent="-257175">
              <a:buChar char="•"/>
            </a:pPr>
            <a:r>
              <a:rPr lang="en-US" sz="1800" dirty="0"/>
              <a:t>Supported fast-tracking of EBCAN data sharing agreement.</a:t>
            </a:r>
          </a:p>
          <a:p>
            <a:pPr marL="257175" indent="-257175">
              <a:buChar char="•"/>
            </a:pPr>
            <a:endParaRPr lang="en-US" sz="1800"/>
          </a:p>
          <a:p>
            <a:pPr marL="257175" indent="-257175">
              <a:buFont typeface="Arial" panose="020B0604020202020204" pitchFamily="34" charset="0"/>
              <a:buChar char="•"/>
            </a:pPr>
            <a:r>
              <a:rPr lang="en-US" sz="1800" dirty="0"/>
              <a:t>Kicked-off collecting university and community college transfer-related materials, assets and communication needed for audit review.</a:t>
            </a:r>
          </a:p>
          <a:p>
            <a:pPr marL="257175" indent="-257175">
              <a:buFont typeface="Arial" panose="020B0604020202020204" pitchFamily="34" charset="0"/>
              <a:buChar char="•"/>
            </a:pPr>
            <a:endParaRPr lang="en-US" sz="1800"/>
          </a:p>
          <a:p>
            <a:pPr marL="257175" indent="-257175">
              <a:buFont typeface="Arial" panose="020B0604020202020204" pitchFamily="34" charset="0"/>
              <a:buChar char="•"/>
            </a:pPr>
            <a:r>
              <a:rPr lang="en-US" sz="1800" dirty="0"/>
              <a:t>Determined that surveys would be conducted.  Selected a market research firm to develop survey, </a:t>
            </a:r>
          </a:p>
          <a:p>
            <a:pPr marL="257175" indent="-257175">
              <a:buFont typeface="Arial" panose="020B0604020202020204" pitchFamily="34" charset="0"/>
              <a:buChar char="•"/>
            </a:pPr>
            <a:endParaRPr lang="en-US" sz="1800" dirty="0"/>
          </a:p>
          <a:p>
            <a:pPr marL="257175" indent="-257175">
              <a:buFont typeface="Arial" panose="020B0604020202020204" pitchFamily="34" charset="0"/>
              <a:buChar char="•"/>
            </a:pPr>
            <a:r>
              <a:rPr lang="en-US" sz="1800" dirty="0"/>
              <a:t>Conduct interviews and perform analysis to determine most engaging communications channels.</a:t>
            </a:r>
            <a:endParaRPr lang="en-US"/>
          </a:p>
          <a:p>
            <a:pPr marL="257175" indent="-257175">
              <a:buFont typeface="Arial" panose="020B0604020202020204" pitchFamily="34" charset="0"/>
              <a:buChar char="•"/>
            </a:pPr>
            <a:endParaRPr lang="en-US" sz="1800"/>
          </a:p>
          <a:p>
            <a:pPr marL="257175" indent="-257175">
              <a:buFont typeface="Arial" panose="020B0604020202020204" pitchFamily="34" charset="0"/>
              <a:buChar char="•"/>
            </a:pPr>
            <a:r>
              <a:rPr lang="en-US" sz="1800" dirty="0"/>
              <a:t>Identified “branding” colors and identity</a:t>
            </a:r>
          </a:p>
          <a:p>
            <a:endParaRPr lang="en-US" sz="1800"/>
          </a:p>
          <a:p>
            <a:pPr marL="213995" indent="-213995">
              <a:buChar char="•"/>
            </a:pPr>
            <a:r>
              <a:rPr lang="en-US" sz="1800" i="1" dirty="0">
                <a:hlinkClick r:id="rId3"/>
              </a:rPr>
              <a:t>EBCAN Newsletter </a:t>
            </a:r>
            <a:r>
              <a:rPr lang="en-US" sz="1800" dirty="0"/>
              <a:t>published featuring transfer student voices and EBCAN Teams’ activities.</a:t>
            </a:r>
          </a:p>
          <a:p>
            <a:pPr marL="213995" indent="-213995">
              <a:buChar char="•"/>
            </a:pPr>
            <a:endParaRPr lang="en-US" sz="1800"/>
          </a:p>
          <a:p>
            <a:pPr marL="213995" indent="-213995">
              <a:buChar char="•"/>
            </a:pPr>
            <a:r>
              <a:rPr lang="en-US" sz="1800" dirty="0"/>
              <a:t>Website created.</a:t>
            </a:r>
            <a:endParaRPr lang="en-US" sz="1500" b="1" dirty="0"/>
          </a:p>
          <a:p>
            <a:endParaRPr lang="en-US" sz="1050"/>
          </a:p>
        </p:txBody>
      </p:sp>
    </p:spTree>
    <p:extLst>
      <p:ext uri="{BB962C8B-B14F-4D97-AF65-F5344CB8AC3E}">
        <p14:creationId xmlns:p14="http://schemas.microsoft.com/office/powerpoint/2010/main" val="4209896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5;p20">
            <a:extLst>
              <a:ext uri="{FF2B5EF4-FFF2-40B4-BE49-F238E27FC236}">
                <a16:creationId xmlns:a16="http://schemas.microsoft.com/office/drawing/2014/main" id="{3E3DECB7-48BA-EB76-3937-FA44E14C9B8B}"/>
              </a:ext>
            </a:extLst>
          </p:cNvPr>
          <p:cNvSpPr txBox="1">
            <a:spLocks/>
          </p:cNvSpPr>
          <p:nvPr/>
        </p:nvSpPr>
        <p:spPr>
          <a:xfrm>
            <a:off x="548640" y="816977"/>
            <a:ext cx="6899895" cy="428625"/>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595959"/>
              </a:buClr>
              <a:buSzPts val="2600"/>
            </a:pPr>
            <a:r>
              <a:rPr lang="en-US" sz="1800" b="1">
                <a:solidFill>
                  <a:srgbClr val="CC0000"/>
                </a:solidFill>
                <a:latin typeface="Montserrat"/>
                <a:ea typeface="Montserrat"/>
                <a:cs typeface="Montserrat"/>
                <a:sym typeface="Montserrat"/>
              </a:rPr>
              <a:t>Communications Team – Looking Forward 2022-2023</a:t>
            </a:r>
            <a:endParaRPr lang="en-US" sz="900" b="1">
              <a:solidFill>
                <a:srgbClr val="CC0000"/>
              </a:solidFill>
              <a:latin typeface="Montserrat"/>
              <a:ea typeface="Montserrat"/>
              <a:cs typeface="Montserrat"/>
              <a:sym typeface="Montserrat"/>
            </a:endParaRPr>
          </a:p>
        </p:txBody>
      </p:sp>
      <p:sp>
        <p:nvSpPr>
          <p:cNvPr id="3" name="Google Shape;126;p20">
            <a:extLst>
              <a:ext uri="{FF2B5EF4-FFF2-40B4-BE49-F238E27FC236}">
                <a16:creationId xmlns:a16="http://schemas.microsoft.com/office/drawing/2014/main" id="{8FBBE22A-9893-3AC4-F02C-37DA5F1078DE}"/>
              </a:ext>
            </a:extLst>
          </p:cNvPr>
          <p:cNvSpPr txBox="1">
            <a:spLocks/>
          </p:cNvSpPr>
          <p:nvPr/>
        </p:nvSpPr>
        <p:spPr>
          <a:xfrm>
            <a:off x="1098754" y="1815907"/>
            <a:ext cx="7259894" cy="3642839"/>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1909">
              <a:spcBef>
                <a:spcPts val="270"/>
              </a:spcBef>
              <a:buClr>
                <a:schemeClr val="dk1"/>
              </a:buClr>
              <a:buSzPts val="1200"/>
            </a:pPr>
            <a:endParaRPr lang="en-US" sz="1350">
              <a:latin typeface="Montserrat"/>
              <a:ea typeface="Montserrat"/>
              <a:cs typeface="Montserrat"/>
            </a:endParaRPr>
          </a:p>
          <a:p>
            <a:pPr marL="31909">
              <a:spcBef>
                <a:spcPts val="270"/>
              </a:spcBef>
              <a:buSzPts val="1200"/>
            </a:pPr>
            <a:endParaRPr lang="en-US" sz="1350">
              <a:latin typeface="Montserrat"/>
              <a:ea typeface="Montserrat"/>
              <a:cs typeface="Montserrat"/>
            </a:endParaRPr>
          </a:p>
          <a:p>
            <a:pPr marL="31909">
              <a:spcBef>
                <a:spcPts val="270"/>
              </a:spcBef>
              <a:buSzPts val="1200"/>
            </a:pPr>
            <a:endParaRPr lang="en-US" sz="1350">
              <a:latin typeface="Montserrat"/>
              <a:ea typeface="Montserrat"/>
              <a:cs typeface="Montserrat"/>
            </a:endParaRPr>
          </a:p>
        </p:txBody>
      </p:sp>
      <p:sp>
        <p:nvSpPr>
          <p:cNvPr id="4" name="TextBox 3">
            <a:extLst>
              <a:ext uri="{FF2B5EF4-FFF2-40B4-BE49-F238E27FC236}">
                <a16:creationId xmlns:a16="http://schemas.microsoft.com/office/drawing/2014/main" id="{ADB9C90E-A432-4C39-5333-266A1A608B21}"/>
              </a:ext>
            </a:extLst>
          </p:cNvPr>
          <p:cNvSpPr txBox="1"/>
          <p:nvPr/>
        </p:nvSpPr>
        <p:spPr>
          <a:xfrm>
            <a:off x="918349" y="1163934"/>
            <a:ext cx="7620704" cy="44088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sz="1200">
              <a:latin typeface="+mn-lt"/>
              <a:cs typeface="Segoe UI"/>
            </a:endParaRPr>
          </a:p>
          <a:p>
            <a:pPr>
              <a:buFont typeface="Arial"/>
              <a:buChar char="•"/>
            </a:pPr>
            <a:r>
              <a:rPr lang="en-US" sz="1800">
                <a:latin typeface="+mn-lt"/>
              </a:rPr>
              <a:t>Increase intentional internal messaging (</a:t>
            </a:r>
            <a:r>
              <a:rPr lang="en-US" sz="1800">
                <a:latin typeface="+mn-lt"/>
                <a:hlinkClick r:id="rId3"/>
              </a:rPr>
              <a:t>website</a:t>
            </a:r>
            <a:r>
              <a:rPr lang="en-US" sz="1800">
                <a:latin typeface="+mn-lt"/>
              </a:rPr>
              <a:t>, newsletters, external synergistic programs)​</a:t>
            </a:r>
          </a:p>
          <a:p>
            <a:pPr>
              <a:buFont typeface="Arial"/>
              <a:buChar char="•"/>
            </a:pPr>
            <a:endParaRPr lang="en-US" sz="1800">
              <a:latin typeface="+mn-lt"/>
            </a:endParaRPr>
          </a:p>
          <a:p>
            <a:pPr>
              <a:buChar char="•"/>
            </a:pPr>
            <a:r>
              <a:rPr lang="en-US" sz="1800">
                <a:latin typeface="+mn-lt"/>
              </a:rPr>
              <a:t>Further establish and promote Communication Teams' role</a:t>
            </a:r>
          </a:p>
          <a:p>
            <a:endParaRPr lang="en-US" sz="1800">
              <a:latin typeface="+mn-lt"/>
            </a:endParaRPr>
          </a:p>
          <a:p>
            <a:pPr>
              <a:buFont typeface="Arial"/>
              <a:buChar char="•"/>
            </a:pPr>
            <a:r>
              <a:rPr lang="en-US" sz="1800">
                <a:latin typeface="+mn-lt"/>
              </a:rPr>
              <a:t>Support and engage other EBCAN Teams (Student Suppor​ts</a:t>
            </a:r>
            <a:r>
              <a:rPr lang="en-US" sz="1800">
                <a:latin typeface="+mn-lt"/>
                <a:ea typeface="+mn-lt"/>
              </a:rPr>
              <a:t>,</a:t>
            </a:r>
            <a:r>
              <a:rPr lang="en-US" sz="1800">
                <a:latin typeface="+mn-lt"/>
                <a:ea typeface="+mn-lt"/>
                <a:cs typeface="+mn-lt"/>
              </a:rPr>
              <a:t> Pathways, Technology)</a:t>
            </a:r>
          </a:p>
          <a:p>
            <a:endParaRPr lang="en-US" sz="1800">
              <a:latin typeface="+mn-lt"/>
              <a:ea typeface="+mn-lt"/>
              <a:cs typeface="+mn-lt"/>
            </a:endParaRPr>
          </a:p>
          <a:p>
            <a:pPr>
              <a:buFont typeface="Arial"/>
              <a:buChar char="•"/>
            </a:pPr>
            <a:r>
              <a:rPr lang="en-US" sz="1800">
                <a:latin typeface="+mn-lt"/>
                <a:ea typeface="+mn-lt"/>
                <a:cs typeface="+mn-lt"/>
              </a:rPr>
              <a:t>Regularize meeting schedule</a:t>
            </a:r>
            <a:endParaRPr lang="en-US" sz="1800">
              <a:latin typeface="+mn-lt"/>
              <a:cs typeface="Calibri"/>
            </a:endParaRPr>
          </a:p>
          <a:p>
            <a:endParaRPr lang="en-US" sz="1800">
              <a:latin typeface="+mn-lt"/>
              <a:cs typeface="Calibri"/>
            </a:endParaRPr>
          </a:p>
          <a:p>
            <a:pPr>
              <a:buFont typeface="Arial"/>
              <a:buChar char="•"/>
            </a:pPr>
            <a:r>
              <a:rPr lang="en-US" sz="1800">
                <a:latin typeface="+mn-lt"/>
                <a:cs typeface="Calibri"/>
              </a:rPr>
              <a:t>Increase awareness of EBCAN and other synergistic efforts </a:t>
            </a:r>
          </a:p>
          <a:p>
            <a:pPr>
              <a:buFont typeface="Arial"/>
            </a:pPr>
            <a:endParaRPr lang="en-US" sz="1800">
              <a:latin typeface="+mn-lt"/>
              <a:cs typeface="Calibri"/>
            </a:endParaRPr>
          </a:p>
          <a:p>
            <a:pPr>
              <a:buFont typeface="Arial"/>
              <a:buChar char="•"/>
            </a:pPr>
            <a:r>
              <a:rPr lang="en-US" sz="1800">
                <a:latin typeface="+mn-lt"/>
                <a:cs typeface="Calibri"/>
              </a:rPr>
              <a:t>Support surveys and research</a:t>
            </a:r>
          </a:p>
          <a:p>
            <a:pPr>
              <a:buChar char="•"/>
            </a:pPr>
            <a:endParaRPr lang="en-US" sz="1800">
              <a:latin typeface="Montserrat"/>
            </a:endParaRPr>
          </a:p>
          <a:p>
            <a:r>
              <a:rPr lang="en-US" sz="1800">
                <a:latin typeface="Montserrat"/>
                <a:cs typeface="Segoe UI"/>
              </a:rPr>
              <a:t>​</a:t>
            </a:r>
          </a:p>
        </p:txBody>
      </p:sp>
    </p:spTree>
    <p:extLst>
      <p:ext uri="{BB962C8B-B14F-4D97-AF65-F5344CB8AC3E}">
        <p14:creationId xmlns:p14="http://schemas.microsoft.com/office/powerpoint/2010/main" val="1394473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title" idx="4294967295"/>
          </p:nvPr>
        </p:nvSpPr>
        <p:spPr>
          <a:xfrm>
            <a:off x="679357" y="434297"/>
            <a:ext cx="4360729" cy="510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595959"/>
              </a:buClr>
              <a:buSzPts val="2600"/>
              <a:buFont typeface="Arial"/>
              <a:buNone/>
            </a:pPr>
            <a:r>
              <a:rPr lang="en-US" sz="2600" b="1">
                <a:solidFill>
                  <a:srgbClr val="CC0000"/>
                </a:solidFill>
                <a:latin typeface="Montserrat"/>
                <a:ea typeface="Montserrat"/>
                <a:cs typeface="Montserrat"/>
                <a:sym typeface="Montserrat"/>
              </a:rPr>
              <a:t>Purpose and Goals</a:t>
            </a:r>
            <a:endParaRPr b="1">
              <a:solidFill>
                <a:srgbClr val="CC0000"/>
              </a:solidFill>
              <a:latin typeface="Montserrat"/>
              <a:ea typeface="Montserrat"/>
              <a:cs typeface="Montserrat"/>
              <a:sym typeface="Montserrat"/>
            </a:endParaRPr>
          </a:p>
        </p:txBody>
      </p:sp>
      <p:sp>
        <p:nvSpPr>
          <p:cNvPr id="60" name="Google Shape;60;p13"/>
          <p:cNvSpPr txBox="1">
            <a:spLocks noGrp="1"/>
          </p:cNvSpPr>
          <p:nvPr>
            <p:ph type="body" idx="4294967295"/>
          </p:nvPr>
        </p:nvSpPr>
        <p:spPr>
          <a:xfrm>
            <a:off x="679357" y="1171534"/>
            <a:ext cx="8219714" cy="2991975"/>
          </a:xfrm>
          <a:prstGeom prst="rect">
            <a:avLst/>
          </a:prstGeom>
          <a:noFill/>
          <a:ln>
            <a:noFill/>
          </a:ln>
        </p:spPr>
        <p:txBody>
          <a:bodyPr spcFirstLastPara="1" wrap="square" lIns="91425" tIns="0" rIns="91425" bIns="0" anchor="t" anchorCtr="0">
            <a:noAutofit/>
          </a:bodyPr>
          <a:lstStyle/>
          <a:p>
            <a:pPr marL="342900" lvl="0" indent="-342900" algn="l" rtl="0">
              <a:lnSpc>
                <a:spcPct val="150000"/>
              </a:lnSpc>
              <a:spcBef>
                <a:spcPts val="0"/>
              </a:spcBef>
              <a:spcAft>
                <a:spcPts val="0"/>
              </a:spcAft>
              <a:buSzPct val="110000"/>
              <a:buFont typeface="Arial" panose="020B0604020202020204" pitchFamily="34" charset="0"/>
              <a:buChar char="•"/>
            </a:pPr>
            <a:r>
              <a:rPr lang="en-US" sz="2400" dirty="0">
                <a:sym typeface="Montserrat"/>
              </a:rPr>
              <a:t>Introductions and overview of EBCAN</a:t>
            </a:r>
          </a:p>
          <a:p>
            <a:pPr marL="342900" indent="-342900">
              <a:lnSpc>
                <a:spcPct val="150000"/>
              </a:lnSpc>
              <a:buSzPct val="110000"/>
              <a:buFont typeface="Arial" panose="020B0604020202020204" pitchFamily="34" charset="0"/>
              <a:buChar char="•"/>
            </a:pPr>
            <a:endParaRPr lang="en-US" sz="2400" dirty="0"/>
          </a:p>
          <a:p>
            <a:pPr marL="342900" indent="-342900">
              <a:lnSpc>
                <a:spcPct val="107000"/>
              </a:lnSpc>
              <a:buFont typeface="Arial" panose="020B0604020202020204" pitchFamily="34" charset="0"/>
              <a:buChar char="•"/>
            </a:pPr>
            <a:r>
              <a:rPr lang="en-US" sz="2400" dirty="0"/>
              <a:t>Celebrate EBCAN’s 2021-22 accomplishments </a:t>
            </a:r>
          </a:p>
          <a:p>
            <a:pPr marL="342900" indent="-342900">
              <a:lnSpc>
                <a:spcPct val="107000"/>
              </a:lnSpc>
              <a:buFont typeface="Arial" panose="020B0604020202020204" pitchFamily="34" charset="0"/>
              <a:buChar char="•"/>
            </a:pPr>
            <a:endParaRPr lang="en-US" sz="2400" dirty="0"/>
          </a:p>
          <a:p>
            <a:pPr marL="342900" marR="0" lvl="0" indent="-342900">
              <a:lnSpc>
                <a:spcPct val="107000"/>
              </a:lnSpc>
              <a:spcBef>
                <a:spcPts val="0"/>
              </a:spcBef>
              <a:spcAft>
                <a:spcPts val="0"/>
              </a:spcAft>
              <a:buFont typeface="Arial" panose="020B0604020202020204" pitchFamily="34" charset="0"/>
              <a:buChar char="•"/>
            </a:pPr>
            <a:r>
              <a:rPr lang="en-US" sz="2400" dirty="0"/>
              <a:t>Hear EBCAN’s direction for 2022-23  </a:t>
            </a:r>
          </a:p>
          <a:p>
            <a:pPr marL="342900" marR="0" lvl="0" indent="-342900">
              <a:lnSpc>
                <a:spcPct val="107000"/>
              </a:lnSpc>
              <a:spcBef>
                <a:spcPts val="0"/>
              </a:spcBef>
              <a:spcAft>
                <a:spcPts val="0"/>
              </a:spcAft>
              <a:buFont typeface="Arial" panose="020B0604020202020204" pitchFamily="34" charset="0"/>
              <a:buChar char="•"/>
            </a:pPr>
            <a:endParaRPr lang="en-US" sz="2400" dirty="0"/>
          </a:p>
          <a:p>
            <a:pPr marL="342900" indent="-342900">
              <a:lnSpc>
                <a:spcPct val="107000"/>
              </a:lnSpc>
              <a:buFont typeface="Arial" panose="020B0604020202020204" pitchFamily="34" charset="0"/>
              <a:buChar char="•"/>
            </a:pPr>
            <a:r>
              <a:rPr lang="en-US" sz="2400" dirty="0"/>
              <a:t>Synergy and collaboration found across teams</a:t>
            </a:r>
          </a:p>
          <a:p>
            <a:pPr marL="342900" indent="-342900">
              <a:lnSpc>
                <a:spcPct val="107000"/>
              </a:lnSpc>
              <a:buFont typeface="Arial" panose="020B0604020202020204" pitchFamily="34" charset="0"/>
              <a:buChar char="•"/>
            </a:pPr>
            <a:endParaRPr lang="en-US"/>
          </a:p>
          <a:p>
            <a:pPr marL="342900" indent="-342900">
              <a:lnSpc>
                <a:spcPct val="107000"/>
              </a:lnSpc>
              <a:buFont typeface="Arial" panose="020B0604020202020204" pitchFamily="34" charset="0"/>
              <a:buChar char="•"/>
            </a:pPr>
            <a:r>
              <a:rPr lang="en-US" sz="2400" dirty="0"/>
              <a:t>Alignment opportunities shared for related initiatives </a:t>
            </a:r>
          </a:p>
          <a:p>
            <a:pPr marL="342900" marR="0" lvl="0" indent="-342900">
              <a:lnSpc>
                <a:spcPct val="107000"/>
              </a:lnSpc>
              <a:spcBef>
                <a:spcPts val="0"/>
              </a:spcBef>
              <a:spcAft>
                <a:spcPts val="0"/>
              </a:spcAft>
              <a:buFont typeface="Arial" panose="020B0604020202020204" pitchFamily="34" charset="0"/>
              <a:buChar char="•"/>
            </a:pPr>
            <a:endParaRPr lang="en-US" sz="2400" dirty="0"/>
          </a:p>
          <a:p>
            <a:pPr marL="342900" marR="0" lvl="0" indent="-342900">
              <a:lnSpc>
                <a:spcPct val="107000"/>
              </a:lnSpc>
              <a:spcBef>
                <a:spcPts val="0"/>
              </a:spcBef>
              <a:spcAft>
                <a:spcPts val="0"/>
              </a:spcAft>
              <a:buFont typeface="Arial" panose="020B0604020202020204" pitchFamily="34" charset="0"/>
              <a:buChar char="•"/>
            </a:pPr>
            <a:r>
              <a:rPr lang="en-US" sz="2400" dirty="0"/>
              <a:t>Opportunities shared for resources and support</a:t>
            </a:r>
          </a:p>
          <a:p>
            <a:pPr marL="457200" lvl="0" indent="-266700" algn="l" rtl="0">
              <a:lnSpc>
                <a:spcPct val="150000"/>
              </a:lnSpc>
              <a:spcBef>
                <a:spcPts val="0"/>
              </a:spcBef>
              <a:spcAft>
                <a:spcPts val="0"/>
              </a:spcAft>
              <a:buSzPts val="600"/>
              <a:buFont typeface="Montserrat"/>
              <a:buChar char="●"/>
            </a:pPr>
            <a:endParaRPr sz="1800">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0"/>
          <p:cNvSpPr txBox="1">
            <a:spLocks noGrp="1"/>
          </p:cNvSpPr>
          <p:nvPr>
            <p:ph type="title" idx="4294967295"/>
          </p:nvPr>
        </p:nvSpPr>
        <p:spPr>
          <a:xfrm>
            <a:off x="457200" y="387195"/>
            <a:ext cx="8229600" cy="571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595959"/>
              </a:buClr>
              <a:buSzPts val="2600"/>
              <a:buFont typeface="Arial"/>
              <a:buNone/>
            </a:pPr>
            <a:r>
              <a:rPr lang="en-US" sz="2400" b="1">
                <a:solidFill>
                  <a:srgbClr val="CC0000"/>
                </a:solidFill>
                <a:latin typeface="Montserrat"/>
                <a:ea typeface="Montserrat"/>
                <a:cs typeface="Montserrat"/>
                <a:sym typeface="Montserrat"/>
              </a:rPr>
              <a:t>Student Support Team – Accomplishments (2)</a:t>
            </a:r>
            <a:endParaRPr sz="1200" b="1">
              <a:solidFill>
                <a:srgbClr val="CC0000"/>
              </a:solidFill>
              <a:latin typeface="Montserrat"/>
              <a:ea typeface="Montserrat"/>
              <a:cs typeface="Montserrat"/>
              <a:sym typeface="Montserrat"/>
            </a:endParaRPr>
          </a:p>
        </p:txBody>
      </p:sp>
      <p:sp>
        <p:nvSpPr>
          <p:cNvPr id="126" name="Google Shape;126;p20"/>
          <p:cNvSpPr txBox="1">
            <a:spLocks noGrp="1"/>
          </p:cNvSpPr>
          <p:nvPr>
            <p:ph type="body" idx="4294967295"/>
          </p:nvPr>
        </p:nvSpPr>
        <p:spPr>
          <a:xfrm>
            <a:off x="457200" y="1000441"/>
            <a:ext cx="8229600" cy="4857118"/>
          </a:xfrm>
          <a:prstGeom prst="rect">
            <a:avLst/>
          </a:prstGeom>
          <a:noFill/>
          <a:ln>
            <a:noFill/>
          </a:ln>
        </p:spPr>
        <p:txBody>
          <a:bodyPr spcFirstLastPara="1" wrap="square" lIns="91425" tIns="45700" rIns="91425" bIns="45700" anchor="t" anchorCtr="0">
            <a:noAutofit/>
          </a:bodyPr>
          <a:lstStyle/>
          <a:p>
            <a:pPr marL="42545">
              <a:spcBef>
                <a:spcPts val="360"/>
              </a:spcBef>
              <a:buClr>
                <a:schemeClr val="dk1"/>
              </a:buClr>
              <a:buSzPts val="1200"/>
            </a:pPr>
            <a:r>
              <a:rPr lang="en-US" sz="1800" b="1" i="1"/>
              <a:t>Progress toward Transfer </a:t>
            </a:r>
          </a:p>
          <a:p>
            <a:pPr marL="328295" indent="-285750">
              <a:spcBef>
                <a:spcPts val="360"/>
              </a:spcBef>
              <a:buClr>
                <a:schemeClr val="dk1"/>
              </a:buClr>
              <a:buSzPts val="1200"/>
              <a:buFont typeface="Arial" panose="020B0604020202020204" pitchFamily="34" charset="0"/>
              <a:buChar char="•"/>
            </a:pPr>
            <a:r>
              <a:rPr lang="en-US" sz="1800"/>
              <a:t>Chabot TC piloted CSU Application Readiness workshop prior to application submission period</a:t>
            </a:r>
          </a:p>
          <a:p>
            <a:pPr marL="328295" indent="-285750">
              <a:spcBef>
                <a:spcPts val="360"/>
              </a:spcBef>
              <a:buClr>
                <a:schemeClr val="dk1"/>
              </a:buClr>
              <a:buSzPts val="1200"/>
              <a:buFont typeface="Arial" panose="020B0604020202020204" pitchFamily="34" charset="0"/>
              <a:buChar char="•"/>
            </a:pPr>
            <a:r>
              <a:rPr lang="en-US" sz="1800"/>
              <a:t>SS Team participated in cross-registration problem solving, interviews, developed recommended courses.</a:t>
            </a:r>
            <a:br>
              <a:rPr lang="en-US" sz="1800"/>
            </a:br>
            <a:endParaRPr lang="en-US" sz="1800"/>
          </a:p>
          <a:p>
            <a:r>
              <a:rPr lang="en-US" sz="1800" b="1" i="1"/>
              <a:t>Applying</a:t>
            </a:r>
          </a:p>
          <a:p>
            <a:pPr marL="285750" indent="-285750" rtl="0">
              <a:spcBef>
                <a:spcPts val="0"/>
              </a:spcBef>
              <a:spcAft>
                <a:spcPts val="0"/>
              </a:spcAft>
              <a:buFont typeface="Arial" panose="020B0604020202020204" pitchFamily="34" charset="0"/>
              <a:buChar char="•"/>
            </a:pPr>
            <a:r>
              <a:rPr lang="en-US" sz="1800"/>
              <a:t>Chabot TC and CSUEB engaged in discussions on reducing costs related to transcript requests, how to address application fee waiver challenges.</a:t>
            </a:r>
            <a:br>
              <a:rPr lang="en-US" sz="1800"/>
            </a:br>
            <a:endParaRPr lang="en-US" sz="1800"/>
          </a:p>
          <a:p>
            <a:pPr marL="42545">
              <a:spcBef>
                <a:spcPts val="360"/>
              </a:spcBef>
              <a:buClr>
                <a:schemeClr val="dk1"/>
              </a:buClr>
              <a:buSzPts val="1200"/>
            </a:pPr>
            <a:r>
              <a:rPr lang="en-US" sz="1800" b="1" i="1"/>
              <a:t>Deciding and Transitioning</a:t>
            </a:r>
          </a:p>
          <a:p>
            <a:pPr marL="285750" indent="-285750" rtl="0">
              <a:spcBef>
                <a:spcPts val="0"/>
              </a:spcBef>
              <a:spcAft>
                <a:spcPts val="0"/>
              </a:spcAft>
              <a:buFont typeface="Arial" panose="020B0604020202020204" pitchFamily="34" charset="0"/>
              <a:buChar char="•"/>
            </a:pPr>
            <a:r>
              <a:rPr lang="en-US" sz="1800"/>
              <a:t>CSUEB Hosted Admitted Transfer Student Workshops with CLP</a:t>
            </a:r>
          </a:p>
          <a:p>
            <a:pPr marL="285750" indent="-285750" rtl="0">
              <a:spcBef>
                <a:spcPts val="0"/>
              </a:spcBef>
              <a:spcAft>
                <a:spcPts val="0"/>
              </a:spcAft>
              <a:buFont typeface="Arial" panose="020B0604020202020204" pitchFamily="34" charset="0"/>
              <a:buChar char="•"/>
            </a:pPr>
            <a:r>
              <a:rPr lang="en-US" sz="1800"/>
              <a:t>CSUEB shared roster of admitted students with CLP</a:t>
            </a:r>
          </a:p>
          <a:p>
            <a:pPr marL="285750" indent="-285750" rtl="0">
              <a:spcBef>
                <a:spcPts val="0"/>
              </a:spcBef>
              <a:spcAft>
                <a:spcPts val="0"/>
              </a:spcAft>
              <a:buFont typeface="Arial" panose="020B0604020202020204" pitchFamily="34" charset="0"/>
              <a:buChar char="•"/>
            </a:pPr>
            <a:r>
              <a:rPr lang="en-US" sz="1800"/>
              <a:t>CSUEB connected students with appropriate Major or ADT/BABS Advisor</a:t>
            </a:r>
          </a:p>
          <a:p>
            <a:pPr rtl="0">
              <a:spcBef>
                <a:spcPts val="0"/>
              </a:spcBef>
              <a:spcAft>
                <a:spcPts val="0"/>
              </a:spcAft>
            </a:pPr>
            <a:br>
              <a:rPr lang="en-US" sz="2400">
                <a:latin typeface="Calibri" panose="020F0502020204030204" pitchFamily="34" charset="0"/>
                <a:cs typeface="Calibri" panose="020F0502020204030204" pitchFamily="34" charset="0"/>
              </a:rPr>
            </a:br>
            <a:endParaRPr lang="en-US" sz="1800">
              <a:latin typeface="Calibri" panose="020F0502020204030204" pitchFamily="34" charset="0"/>
              <a:ea typeface="Montserrat"/>
              <a:cs typeface="Calibri" panose="020F0502020204030204" pitchFamily="34" charset="0"/>
            </a:endParaRPr>
          </a:p>
        </p:txBody>
      </p:sp>
      <p:sp>
        <p:nvSpPr>
          <p:cNvPr id="5" name="TextBox 4">
            <a:extLst>
              <a:ext uri="{FF2B5EF4-FFF2-40B4-BE49-F238E27FC236}">
                <a16:creationId xmlns:a16="http://schemas.microsoft.com/office/drawing/2014/main" id="{7428E148-8BBF-0360-3A3A-DCAD1A51D06B}"/>
              </a:ext>
            </a:extLst>
          </p:cNvPr>
          <p:cNvSpPr txBox="1"/>
          <p:nvPr/>
        </p:nvSpPr>
        <p:spPr>
          <a:xfrm>
            <a:off x="-81642" y="5653693"/>
            <a:ext cx="4653642" cy="523220"/>
          </a:xfrm>
          <a:prstGeom prst="rect">
            <a:avLst/>
          </a:prstGeom>
          <a:noFill/>
        </p:spPr>
        <p:txBody>
          <a:bodyPr wrap="square">
            <a:spAutoFit/>
          </a:bodyPr>
          <a:lstStyle/>
          <a:p>
            <a:br>
              <a:rPr lang="en-US"/>
            </a:br>
            <a:endParaRPr lang="en-US"/>
          </a:p>
        </p:txBody>
      </p:sp>
    </p:spTree>
    <p:extLst>
      <p:ext uri="{BB962C8B-B14F-4D97-AF65-F5344CB8AC3E}">
        <p14:creationId xmlns:p14="http://schemas.microsoft.com/office/powerpoint/2010/main" val="2963215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5;p20">
            <a:extLst>
              <a:ext uri="{FF2B5EF4-FFF2-40B4-BE49-F238E27FC236}">
                <a16:creationId xmlns:a16="http://schemas.microsoft.com/office/drawing/2014/main" id="{3E3DECB7-48BA-EB76-3937-FA44E14C9B8B}"/>
              </a:ext>
            </a:extLst>
          </p:cNvPr>
          <p:cNvSpPr txBox="1">
            <a:spLocks/>
          </p:cNvSpPr>
          <p:nvPr/>
        </p:nvSpPr>
        <p:spPr>
          <a:xfrm>
            <a:off x="304801" y="147708"/>
            <a:ext cx="8229600" cy="5715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595959"/>
              </a:buClr>
              <a:buSzPts val="2600"/>
            </a:pPr>
            <a:r>
              <a:rPr lang="en-US" sz="2400" b="1">
                <a:solidFill>
                  <a:srgbClr val="CC0000"/>
                </a:solidFill>
                <a:latin typeface="Montserrat"/>
                <a:ea typeface="Montserrat"/>
                <a:cs typeface="Montserrat"/>
                <a:sym typeface="Montserrat"/>
              </a:rPr>
              <a:t>Student Support Team – Looking forward 2022-23 (1)</a:t>
            </a:r>
            <a:endParaRPr lang="en-US" sz="1200" b="1">
              <a:solidFill>
                <a:srgbClr val="CC0000"/>
              </a:solidFill>
              <a:latin typeface="Montserrat"/>
              <a:ea typeface="Montserrat"/>
              <a:cs typeface="Montserrat"/>
              <a:sym typeface="Montserrat"/>
            </a:endParaRPr>
          </a:p>
        </p:txBody>
      </p:sp>
      <p:sp>
        <p:nvSpPr>
          <p:cNvPr id="4" name="TextBox 3">
            <a:extLst>
              <a:ext uri="{FF2B5EF4-FFF2-40B4-BE49-F238E27FC236}">
                <a16:creationId xmlns:a16="http://schemas.microsoft.com/office/drawing/2014/main" id="{DB77D2D4-E247-0C71-A901-2AF44054ECD3}"/>
              </a:ext>
            </a:extLst>
          </p:cNvPr>
          <p:cNvSpPr txBox="1"/>
          <p:nvPr/>
        </p:nvSpPr>
        <p:spPr>
          <a:xfrm>
            <a:off x="457200" y="936923"/>
            <a:ext cx="8229600" cy="5601533"/>
          </a:xfrm>
          <a:prstGeom prst="rect">
            <a:avLst/>
          </a:prstGeom>
          <a:noFill/>
        </p:spPr>
        <p:txBody>
          <a:bodyPr wrap="square">
            <a:spAutoFit/>
          </a:bodyPr>
          <a:lstStyle/>
          <a:p>
            <a:pPr rtl="0">
              <a:spcBef>
                <a:spcPts val="0"/>
              </a:spcBef>
              <a:spcAft>
                <a:spcPts val="0"/>
              </a:spcAft>
            </a:pPr>
            <a:r>
              <a:rPr lang="en-US" sz="1800" b="1" i="1"/>
              <a:t>Exploring</a:t>
            </a:r>
          </a:p>
          <a:p>
            <a:pPr marL="285750" indent="-285750">
              <a:buFont typeface="Arial" panose="020B0604020202020204" pitchFamily="34" charset="0"/>
              <a:buChar char="•"/>
            </a:pPr>
            <a:r>
              <a:rPr lang="en-US" sz="1800"/>
              <a:t>SST make connection to the pathway mapping group to see how to include student supports pieces INSIDE the maps</a:t>
            </a:r>
          </a:p>
          <a:p>
            <a:pPr marL="285750" indent="-285750">
              <a:buFont typeface="Arial" panose="020B0604020202020204" pitchFamily="34" charset="0"/>
              <a:buChar char="•"/>
            </a:pPr>
            <a:r>
              <a:rPr lang="en-US" sz="1800"/>
              <a:t>Explore what activities are linked to majors</a:t>
            </a:r>
          </a:p>
          <a:p>
            <a:pPr marL="285750" indent="-285750">
              <a:buFont typeface="Arial" panose="020B0604020202020204" pitchFamily="34" charset="0"/>
              <a:buChar char="•"/>
            </a:pPr>
            <a:r>
              <a:rPr lang="en-US" sz="1800"/>
              <a:t>CSUEB student ambassadors more engaged with LPC-CC prospective students via social media, tours</a:t>
            </a:r>
          </a:p>
          <a:p>
            <a:pPr marL="285750" indent="-285750">
              <a:buFont typeface="Arial" panose="020B0604020202020204" pitchFamily="34" charset="0"/>
              <a:buChar char="•"/>
            </a:pPr>
            <a:r>
              <a:rPr lang="en-US" sz="1800"/>
              <a:t>Transfer Fridays at CSUEB and Transfer Day, virtual info nights</a:t>
            </a:r>
          </a:p>
          <a:p>
            <a:pPr marL="285750" indent="-285750">
              <a:buFont typeface="Arial" panose="020B0604020202020204" pitchFamily="34" charset="0"/>
              <a:buChar char="•"/>
            </a:pPr>
            <a:endParaRPr lang="en-US" sz="1800"/>
          </a:p>
          <a:p>
            <a:pPr rtl="0">
              <a:spcBef>
                <a:spcPts val="0"/>
              </a:spcBef>
              <a:spcAft>
                <a:spcPts val="0"/>
              </a:spcAft>
            </a:pPr>
            <a:r>
              <a:rPr lang="en-US" sz="1800" b="1" i="1"/>
              <a:t>Belonging</a:t>
            </a:r>
          </a:p>
          <a:p>
            <a:pPr marL="285750" indent="-285750">
              <a:buFont typeface="Arial" panose="020B0604020202020204" pitchFamily="34" charset="0"/>
              <a:buChar char="•"/>
            </a:pPr>
            <a:r>
              <a:rPr lang="en-US" sz="1800"/>
              <a:t>Continued Puente/</a:t>
            </a:r>
            <a:r>
              <a:rPr lang="en-US" sz="1800" err="1"/>
              <a:t>Ganas</a:t>
            </a:r>
            <a:r>
              <a:rPr lang="en-US" sz="1800"/>
              <a:t> event(s) and/or tours and new connections for Umoja/Sankofa</a:t>
            </a:r>
          </a:p>
          <a:p>
            <a:pPr marL="285750" indent="-285750">
              <a:buFont typeface="Arial" panose="020B0604020202020204" pitchFamily="34" charset="0"/>
              <a:buChar char="•"/>
            </a:pPr>
            <a:r>
              <a:rPr lang="en-US" sz="1800"/>
              <a:t>SST Explore adding pathway affinity group connection resource to “4-year map” advisory notes</a:t>
            </a:r>
          </a:p>
          <a:p>
            <a:pPr marL="285750" indent="-285750">
              <a:buFont typeface="Arial" panose="020B0604020202020204" pitchFamily="34" charset="0"/>
              <a:buChar char="•"/>
            </a:pPr>
            <a:r>
              <a:rPr lang="en-US" sz="1800"/>
              <a:t>Leverage existing affinity group events to INSERT transfer information. </a:t>
            </a:r>
          </a:p>
          <a:p>
            <a:pPr marL="285750" indent="-285750">
              <a:buFont typeface="Arial" panose="020B0604020202020204" pitchFamily="34" charset="0"/>
              <a:buChar char="•"/>
            </a:pPr>
            <a:r>
              <a:rPr lang="en-US" sz="1800"/>
              <a:t>Basic needs connections across this partnership</a:t>
            </a:r>
          </a:p>
          <a:p>
            <a:pPr marL="285750" indent="-285750">
              <a:buFont typeface="Arial" panose="020B0604020202020204" pitchFamily="34" charset="0"/>
              <a:buChar char="•"/>
            </a:pPr>
            <a:endParaRPr lang="en-US" sz="1800"/>
          </a:p>
          <a:p>
            <a:br>
              <a:rPr lang="en-US" b="0">
                <a:effectLst/>
              </a:rPr>
            </a:br>
            <a:br>
              <a:rPr lang="en-US"/>
            </a:br>
            <a:endParaRPr lang="en-US" b="0">
              <a:effectLst/>
            </a:endParaRPr>
          </a:p>
          <a:p>
            <a:br>
              <a:rPr lang="en-US"/>
            </a:br>
            <a:endParaRPr lang="en-US"/>
          </a:p>
        </p:txBody>
      </p:sp>
    </p:spTree>
    <p:extLst>
      <p:ext uri="{BB962C8B-B14F-4D97-AF65-F5344CB8AC3E}">
        <p14:creationId xmlns:p14="http://schemas.microsoft.com/office/powerpoint/2010/main" val="1979655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5;p20">
            <a:extLst>
              <a:ext uri="{FF2B5EF4-FFF2-40B4-BE49-F238E27FC236}">
                <a16:creationId xmlns:a16="http://schemas.microsoft.com/office/drawing/2014/main" id="{3E3DECB7-48BA-EB76-3937-FA44E14C9B8B}"/>
              </a:ext>
            </a:extLst>
          </p:cNvPr>
          <p:cNvSpPr txBox="1">
            <a:spLocks/>
          </p:cNvSpPr>
          <p:nvPr/>
        </p:nvSpPr>
        <p:spPr>
          <a:xfrm>
            <a:off x="304801" y="147708"/>
            <a:ext cx="8229600" cy="5715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595959"/>
              </a:buClr>
              <a:buSzPts val="2600"/>
            </a:pPr>
            <a:r>
              <a:rPr lang="en-US" sz="2400" b="1">
                <a:solidFill>
                  <a:srgbClr val="CC0000"/>
                </a:solidFill>
                <a:latin typeface="Montserrat"/>
                <a:ea typeface="Montserrat"/>
                <a:cs typeface="Montserrat"/>
                <a:sym typeface="Montserrat"/>
              </a:rPr>
              <a:t>Student Support Team – Looking forward 2022-23 (2)</a:t>
            </a:r>
            <a:endParaRPr lang="en-US" sz="1200" b="1">
              <a:solidFill>
                <a:srgbClr val="CC0000"/>
              </a:solidFill>
              <a:latin typeface="Montserrat"/>
              <a:ea typeface="Montserrat"/>
              <a:cs typeface="Montserrat"/>
              <a:sym typeface="Montserrat"/>
            </a:endParaRPr>
          </a:p>
        </p:txBody>
      </p:sp>
      <p:sp>
        <p:nvSpPr>
          <p:cNvPr id="4" name="TextBox 3">
            <a:extLst>
              <a:ext uri="{FF2B5EF4-FFF2-40B4-BE49-F238E27FC236}">
                <a16:creationId xmlns:a16="http://schemas.microsoft.com/office/drawing/2014/main" id="{DB77D2D4-E247-0C71-A901-2AF44054ECD3}"/>
              </a:ext>
            </a:extLst>
          </p:cNvPr>
          <p:cNvSpPr txBox="1"/>
          <p:nvPr/>
        </p:nvSpPr>
        <p:spPr>
          <a:xfrm>
            <a:off x="609599" y="433458"/>
            <a:ext cx="8044542" cy="5970865"/>
          </a:xfrm>
          <a:prstGeom prst="rect">
            <a:avLst/>
          </a:prstGeom>
          <a:noFill/>
        </p:spPr>
        <p:txBody>
          <a:bodyPr wrap="square">
            <a:spAutoFit/>
          </a:bodyPr>
          <a:lstStyle/>
          <a:p>
            <a:pPr rtl="0">
              <a:spcBef>
                <a:spcPts val="0"/>
              </a:spcBef>
              <a:spcAft>
                <a:spcPts val="0"/>
              </a:spcAft>
            </a:pPr>
            <a:endParaRPr lang="en-US" sz="1800"/>
          </a:p>
          <a:p>
            <a:endParaRPr lang="en-US" sz="1800" b="1" i="1"/>
          </a:p>
          <a:p>
            <a:r>
              <a:rPr lang="en-US" sz="1800" b="1" i="1"/>
              <a:t>Progress on Transfer</a:t>
            </a:r>
          </a:p>
          <a:p>
            <a:pPr marL="285750" indent="-285750">
              <a:buFont typeface="Arial" panose="020B0604020202020204" pitchFamily="34" charset="0"/>
              <a:buChar char="•"/>
            </a:pPr>
            <a:r>
              <a:rPr lang="en-US" sz="1800"/>
              <a:t>Integrate Chabot &amp; CSUEB </a:t>
            </a:r>
            <a:r>
              <a:rPr lang="en-US" sz="1800" err="1"/>
              <a:t>FinAid</a:t>
            </a:r>
            <a:r>
              <a:rPr lang="en-US" sz="1800"/>
              <a:t> Office sponsored FAFSA/CADAA workshops into Pioneer Bound resource webpage and events.</a:t>
            </a:r>
          </a:p>
          <a:p>
            <a:pPr marL="285750" indent="-285750">
              <a:buFont typeface="Arial" panose="020B0604020202020204" pitchFamily="34" charset="0"/>
              <a:buChar char="•"/>
            </a:pPr>
            <a:r>
              <a:rPr lang="en-US" sz="1800"/>
              <a:t>Partner w/LPC Fin Aid for targeted FAFSA workshops &amp; scholarships.</a:t>
            </a:r>
          </a:p>
          <a:p>
            <a:pPr marL="285750" indent="-285750">
              <a:buFont typeface="Arial" panose="020B0604020202020204" pitchFamily="34" charset="0"/>
              <a:buChar char="•"/>
            </a:pPr>
            <a:r>
              <a:rPr lang="en-US" sz="1800"/>
              <a:t>Learn more about the reverse transfer story.</a:t>
            </a:r>
          </a:p>
          <a:p>
            <a:endParaRPr lang="en-US" sz="1800" b="1" i="1"/>
          </a:p>
          <a:p>
            <a:r>
              <a:rPr lang="en-US" sz="1800" b="1" i="1"/>
              <a:t>Applying</a:t>
            </a:r>
          </a:p>
          <a:p>
            <a:pPr marL="285750" indent="-285750">
              <a:buFont typeface="Arial" panose="020B0604020202020204" pitchFamily="34" charset="0"/>
              <a:buChar char="•"/>
            </a:pPr>
            <a:r>
              <a:rPr lang="en-US" sz="1800">
                <a:solidFill>
                  <a:schemeClr val="tx1"/>
                </a:solidFill>
              </a:rPr>
              <a:t>Hold CSUEB University Financial Aid Workshop during Chabot Transfer Week.</a:t>
            </a:r>
          </a:p>
          <a:p>
            <a:pPr marL="285750" indent="-285750">
              <a:buFont typeface="Arial" panose="020B0604020202020204" pitchFamily="34" charset="0"/>
              <a:buChar char="•"/>
            </a:pPr>
            <a:r>
              <a:rPr lang="en-US" sz="1800">
                <a:solidFill>
                  <a:schemeClr val="tx1"/>
                </a:solidFill>
              </a:rPr>
              <a:t>Partner with CSUEB to offer in-person CSU Application and Application Support at Chabot TC.</a:t>
            </a:r>
            <a:endParaRPr lang="en-US" sz="1800" b="1" i="1">
              <a:solidFill>
                <a:schemeClr val="tx1"/>
              </a:solidFill>
            </a:endParaRPr>
          </a:p>
          <a:p>
            <a:pPr marL="285750" indent="-285750" rtl="0">
              <a:spcBef>
                <a:spcPts val="0"/>
              </a:spcBef>
              <a:spcAft>
                <a:spcPts val="0"/>
              </a:spcAft>
              <a:buFont typeface="Arial" panose="020B0604020202020204" pitchFamily="34" charset="0"/>
              <a:buChar char="•"/>
            </a:pPr>
            <a:endParaRPr lang="en-US" sz="1800"/>
          </a:p>
          <a:p>
            <a:r>
              <a:rPr lang="en-US" sz="1600" b="1" i="1">
                <a:effectLst/>
              </a:rPr>
              <a:t>Resources</a:t>
            </a:r>
          </a:p>
          <a:p>
            <a:pPr marL="285750" indent="-285750">
              <a:buFont typeface="Arial" panose="020B0604020202020204" pitchFamily="34" charset="0"/>
              <a:buChar char="•"/>
            </a:pPr>
            <a:r>
              <a:rPr lang="en-US" sz="1800"/>
              <a:t>Increase knowledge of what students experience with financial aid through student focus groups.</a:t>
            </a:r>
          </a:p>
          <a:p>
            <a:pPr marL="285750" indent="-285750">
              <a:buFont typeface="Arial" panose="020B0604020202020204" pitchFamily="34" charset="0"/>
              <a:buChar char="•"/>
            </a:pPr>
            <a:r>
              <a:rPr lang="en-US" sz="1800"/>
              <a:t>Adding tacos to Transfer Tuesday! Plus resources available at the next level with CSU HOPE tables at Transfer Tuesday.</a:t>
            </a:r>
          </a:p>
          <a:p>
            <a:pPr rtl="0">
              <a:spcBef>
                <a:spcPts val="0"/>
              </a:spcBef>
              <a:spcAft>
                <a:spcPts val="0"/>
              </a:spcAft>
            </a:pPr>
            <a:endParaRPr lang="en-US" b="0">
              <a:effectLst/>
            </a:endParaRPr>
          </a:p>
          <a:p>
            <a:br>
              <a:rPr lang="en-US"/>
            </a:br>
            <a:endParaRPr lang="en-US"/>
          </a:p>
        </p:txBody>
      </p:sp>
    </p:spTree>
    <p:extLst>
      <p:ext uri="{BB962C8B-B14F-4D97-AF65-F5344CB8AC3E}">
        <p14:creationId xmlns:p14="http://schemas.microsoft.com/office/powerpoint/2010/main" val="1064855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299BF-B964-55BF-FF89-DC56C8904BF2}"/>
              </a:ext>
            </a:extLst>
          </p:cNvPr>
          <p:cNvSpPr txBox="1">
            <a:spLocks/>
          </p:cNvSpPr>
          <p:nvPr/>
        </p:nvSpPr>
        <p:spPr>
          <a:xfrm>
            <a:off x="642257" y="296020"/>
            <a:ext cx="8229600" cy="1143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a:solidFill>
                  <a:srgbClr val="CC0000"/>
                </a:solidFill>
                <a:latin typeface="Montserrat"/>
                <a:ea typeface="Montserrat"/>
                <a:cs typeface="Montserrat"/>
                <a:sym typeface="Montserrat"/>
              </a:rPr>
              <a:t>Steering Committee </a:t>
            </a:r>
            <a:br>
              <a:rPr lang="en-US" sz="2400" b="1">
                <a:solidFill>
                  <a:srgbClr val="CC0000"/>
                </a:solidFill>
                <a:latin typeface="Montserrat"/>
                <a:ea typeface="Montserrat"/>
                <a:cs typeface="Montserrat"/>
                <a:sym typeface="Montserrat"/>
              </a:rPr>
            </a:br>
            <a:r>
              <a:rPr lang="en-US" sz="2400" b="1">
                <a:solidFill>
                  <a:srgbClr val="CC0000"/>
                </a:solidFill>
                <a:latin typeface="Montserrat"/>
                <a:ea typeface="Montserrat"/>
                <a:cs typeface="Montserrat"/>
                <a:sym typeface="Montserrat"/>
              </a:rPr>
              <a:t>Reflections, Commitments, Vision</a:t>
            </a:r>
            <a:br>
              <a:rPr lang="en-US" sz="2400" b="1">
                <a:solidFill>
                  <a:srgbClr val="CC0000"/>
                </a:solidFill>
                <a:latin typeface="Montserrat"/>
                <a:ea typeface="Montserrat"/>
                <a:cs typeface="Montserrat"/>
                <a:sym typeface="Montserrat"/>
              </a:rPr>
            </a:br>
            <a:endParaRPr lang="en-US" sz="2400"/>
          </a:p>
        </p:txBody>
      </p:sp>
      <p:sp>
        <p:nvSpPr>
          <p:cNvPr id="3" name="Text Placeholder 2">
            <a:extLst>
              <a:ext uri="{FF2B5EF4-FFF2-40B4-BE49-F238E27FC236}">
                <a16:creationId xmlns:a16="http://schemas.microsoft.com/office/drawing/2014/main" id="{FAD2A7A5-99F5-1677-DD6B-2723284638C3}"/>
              </a:ext>
            </a:extLst>
          </p:cNvPr>
          <p:cNvSpPr txBox="1">
            <a:spLocks/>
          </p:cNvSpPr>
          <p:nvPr/>
        </p:nvSpPr>
        <p:spPr>
          <a:xfrm>
            <a:off x="642257" y="1603079"/>
            <a:ext cx="8229600" cy="391759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74320" indent="-109220">
              <a:lnSpc>
                <a:spcPct val="115000"/>
              </a:lnSpc>
              <a:buSzPts val="1000"/>
              <a:buFont typeface="Montserrat"/>
              <a:buChar char="●"/>
            </a:pPr>
            <a:r>
              <a:rPr lang="en-US" sz="2400">
                <a:latin typeface="Montserrat"/>
                <a:ea typeface="Montserrat"/>
                <a:cs typeface="Montserrat"/>
                <a:sym typeface="Montserrat"/>
              </a:rPr>
              <a:t>CSUEB Provost Walt Jacobs</a:t>
            </a:r>
          </a:p>
          <a:p>
            <a:pPr marL="274320" indent="-109220">
              <a:lnSpc>
                <a:spcPct val="115000"/>
              </a:lnSpc>
              <a:buSzPts val="1000"/>
              <a:buFont typeface="Montserrat"/>
              <a:buChar char="●"/>
            </a:pPr>
            <a:r>
              <a:rPr lang="en-US" sz="2400">
                <a:latin typeface="Montserrat"/>
                <a:ea typeface="Montserrat"/>
                <a:cs typeface="Montserrat"/>
                <a:sym typeface="Montserrat"/>
              </a:rPr>
              <a:t>LPC President Dyrell Foster</a:t>
            </a:r>
          </a:p>
          <a:p>
            <a:pPr marL="274320" indent="-109220">
              <a:lnSpc>
                <a:spcPct val="115000"/>
              </a:lnSpc>
              <a:buSzPts val="1000"/>
              <a:buFont typeface="Montserrat"/>
              <a:buChar char="●"/>
            </a:pPr>
            <a:r>
              <a:rPr lang="en-US" sz="2400">
                <a:latin typeface="Montserrat"/>
                <a:ea typeface="Montserrat"/>
                <a:cs typeface="Montserrat"/>
                <a:sym typeface="Montserrat"/>
              </a:rPr>
              <a:t>CC Vice President Matt Kritscher</a:t>
            </a:r>
          </a:p>
        </p:txBody>
      </p:sp>
    </p:spTree>
    <p:extLst>
      <p:ext uri="{BB962C8B-B14F-4D97-AF65-F5344CB8AC3E}">
        <p14:creationId xmlns:p14="http://schemas.microsoft.com/office/powerpoint/2010/main" val="2740861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9C28B-762D-9587-F1C5-13B475F22B0E}"/>
              </a:ext>
            </a:extLst>
          </p:cNvPr>
          <p:cNvSpPr>
            <a:spLocks noGrp="1"/>
          </p:cNvSpPr>
          <p:nvPr>
            <p:ph type="title"/>
          </p:nvPr>
        </p:nvSpPr>
        <p:spPr>
          <a:xfrm>
            <a:off x="-321296" y="443864"/>
            <a:ext cx="7772400" cy="1362076"/>
          </a:xfrm>
        </p:spPr>
        <p:txBody>
          <a:bodyPr/>
          <a:lstStyle/>
          <a:p>
            <a:pPr>
              <a:buNone/>
            </a:pPr>
            <a:r>
              <a:rPr lang="en-US" dirty="0"/>
              <a:t>Small Groups Poll</a:t>
            </a:r>
          </a:p>
        </p:txBody>
      </p:sp>
    </p:spTree>
    <p:extLst>
      <p:ext uri="{BB962C8B-B14F-4D97-AF65-F5344CB8AC3E}">
        <p14:creationId xmlns:p14="http://schemas.microsoft.com/office/powerpoint/2010/main" val="2375842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BF37B4B-CF83-9A18-5E97-FCDC705DD5EB}"/>
              </a:ext>
            </a:extLst>
          </p:cNvPr>
          <p:cNvSpPr txBox="1">
            <a:spLocks/>
          </p:cNvSpPr>
          <p:nvPr/>
        </p:nvSpPr>
        <p:spPr>
          <a:xfrm>
            <a:off x="0" y="1777251"/>
            <a:ext cx="8229600" cy="391759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600200" lvl="3" indent="-228600">
              <a:buFont typeface="+mj-lt"/>
              <a:buAutoNum type="arabicPeriod"/>
            </a:pPr>
            <a:r>
              <a:rPr lang="en-US" sz="2400">
                <a:latin typeface="Calibri" panose="020F0502020204030204" pitchFamily="34" charset="0"/>
                <a:ea typeface="Times New Roman" panose="02020603050405020304" pitchFamily="18" charset="0"/>
                <a:cs typeface="Calibri" panose="020F0502020204030204" pitchFamily="34" charset="0"/>
              </a:rPr>
              <a:t>Data Tools – Student E-navigation</a:t>
            </a:r>
          </a:p>
          <a:p>
            <a:pPr marL="1600200" lvl="3" indent="-228600">
              <a:buFont typeface="+mj-lt"/>
              <a:buAutoNum type="arabicPeriod"/>
            </a:pPr>
            <a:endParaRPr lang="en-US" sz="2400">
              <a:latin typeface="Calibri" panose="020F0502020204030204" pitchFamily="34" charset="0"/>
              <a:ea typeface="Calibri" panose="020F0502020204030204" pitchFamily="34" charset="0"/>
            </a:endParaRPr>
          </a:p>
          <a:p>
            <a:pPr marL="1600200" lvl="3" indent="-228600">
              <a:buFont typeface="+mj-lt"/>
              <a:buAutoNum type="arabicPeriod"/>
            </a:pPr>
            <a:r>
              <a:rPr lang="en-US" sz="2400">
                <a:latin typeface="Calibri" panose="020F0502020204030204" pitchFamily="34" charset="0"/>
                <a:ea typeface="Times New Roman" panose="02020603050405020304" pitchFamily="18" charset="0"/>
                <a:cs typeface="Calibri" panose="020F0502020204030204" pitchFamily="34" charset="0"/>
              </a:rPr>
              <a:t>Pathways – Four Year Program Maps</a:t>
            </a:r>
          </a:p>
          <a:p>
            <a:pPr marL="1600200" lvl="3" indent="-228600">
              <a:buFont typeface="+mj-lt"/>
              <a:buAutoNum type="arabicPeriod"/>
            </a:pPr>
            <a:endParaRPr lang="en-US" sz="2400">
              <a:latin typeface="Calibri" panose="020F0502020204030204" pitchFamily="34" charset="0"/>
              <a:ea typeface="Calibri" panose="020F0502020204030204" pitchFamily="34" charset="0"/>
            </a:endParaRPr>
          </a:p>
          <a:p>
            <a:pPr marL="1600200" lvl="3" indent="-228600">
              <a:buFont typeface="+mj-lt"/>
              <a:buAutoNum type="arabicPeriod"/>
            </a:pPr>
            <a:r>
              <a:rPr lang="en-US" sz="2400">
                <a:latin typeface="Calibri" panose="020F0502020204030204" pitchFamily="34" charset="0"/>
                <a:ea typeface="Times New Roman" panose="02020603050405020304" pitchFamily="18" charset="0"/>
                <a:cs typeface="Calibri" panose="020F0502020204030204" pitchFamily="34" charset="0"/>
              </a:rPr>
              <a:t>Student Supports and Soft Landings</a:t>
            </a:r>
          </a:p>
        </p:txBody>
      </p:sp>
      <p:sp>
        <p:nvSpPr>
          <p:cNvPr id="3" name="Title 1">
            <a:extLst>
              <a:ext uri="{FF2B5EF4-FFF2-40B4-BE49-F238E27FC236}">
                <a16:creationId xmlns:a16="http://schemas.microsoft.com/office/drawing/2014/main" id="{F7BD50DC-AE6E-E9A2-3873-E324B7BB7F01}"/>
              </a:ext>
            </a:extLst>
          </p:cNvPr>
          <p:cNvSpPr txBox="1">
            <a:spLocks/>
          </p:cNvSpPr>
          <p:nvPr/>
        </p:nvSpPr>
        <p:spPr>
          <a:xfrm>
            <a:off x="664029" y="862077"/>
            <a:ext cx="8229600" cy="1143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a:solidFill>
                  <a:srgbClr val="C00000"/>
                </a:solidFill>
                <a:latin typeface="Montserrat"/>
                <a:ea typeface="Montserrat"/>
                <a:cs typeface="Montserrat"/>
                <a:sym typeface="Montserrat"/>
              </a:rPr>
              <a:t>Small Group Topic Choices – Poll, Sign up</a:t>
            </a:r>
            <a:endParaRPr lang="en-US" sz="2400"/>
          </a:p>
        </p:txBody>
      </p:sp>
    </p:spTree>
    <p:extLst>
      <p:ext uri="{BB962C8B-B14F-4D97-AF65-F5344CB8AC3E}">
        <p14:creationId xmlns:p14="http://schemas.microsoft.com/office/powerpoint/2010/main" val="3484663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6;p20">
            <a:extLst>
              <a:ext uri="{FF2B5EF4-FFF2-40B4-BE49-F238E27FC236}">
                <a16:creationId xmlns:a16="http://schemas.microsoft.com/office/drawing/2014/main" id="{6D7E99CD-4140-2AFC-AE98-CC63EACFE098}"/>
              </a:ext>
            </a:extLst>
          </p:cNvPr>
          <p:cNvSpPr txBox="1">
            <a:spLocks/>
          </p:cNvSpPr>
          <p:nvPr/>
        </p:nvSpPr>
        <p:spPr>
          <a:xfrm>
            <a:off x="721179" y="878937"/>
            <a:ext cx="7124700" cy="535857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marR="0" lvl="0" indent="-457200">
              <a:spcBef>
                <a:spcPts val="0"/>
              </a:spcBef>
              <a:spcAft>
                <a:spcPts val="0"/>
              </a:spcAft>
              <a:buFont typeface="+mj-lt"/>
              <a:buAutoNum type="arabicPeriod"/>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Seeing the work that will commence going forward for 2022-23, what do you see on the slide or hear in the presentation that energizes you about the coming year about this work?</a:t>
            </a:r>
          </a:p>
          <a:p>
            <a:pPr marL="457200" marR="0" lvl="0" indent="-457200">
              <a:spcBef>
                <a:spcPts val="0"/>
              </a:spcBef>
              <a:spcAft>
                <a:spcPts val="0"/>
              </a:spcAft>
              <a:buFont typeface="+mj-lt"/>
              <a:buAutoNum type="arabicPeriod"/>
            </a:pPr>
            <a:endParaRPr lang="en-US" sz="2400">
              <a:effectLst/>
              <a:latin typeface="Calibri" panose="020F0502020204030204" pitchFamily="34" charset="0"/>
              <a:ea typeface="Calibri" panose="020F0502020204030204" pitchFamily="34" charset="0"/>
            </a:endParaRPr>
          </a:p>
          <a:p>
            <a:pPr marL="457200" marR="0" lvl="0" indent="-457200">
              <a:spcBef>
                <a:spcPts val="0"/>
              </a:spcBef>
              <a:spcAft>
                <a:spcPts val="0"/>
              </a:spcAft>
              <a:buFont typeface="+mj-lt"/>
              <a:buAutoNum type="arabicPeriod"/>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From a student’s perspective, what on this list do you see as a high priority and why?</a:t>
            </a:r>
          </a:p>
          <a:p>
            <a:pPr marL="457200" marR="0" lvl="0" indent="-457200">
              <a:spcBef>
                <a:spcPts val="0"/>
              </a:spcBef>
              <a:spcAft>
                <a:spcPts val="0"/>
              </a:spcAft>
              <a:buFont typeface="+mj-lt"/>
              <a:buAutoNum type="arabicPeriod"/>
            </a:pPr>
            <a:endParaRPr lang="en-US" sz="2400">
              <a:effectLst/>
              <a:latin typeface="Calibri" panose="020F0502020204030204" pitchFamily="34" charset="0"/>
              <a:ea typeface="Calibri" panose="020F0502020204030204" pitchFamily="34" charset="0"/>
            </a:endParaRPr>
          </a:p>
          <a:p>
            <a:pPr marL="457200" marR="0" lvl="0" indent="-457200">
              <a:spcBef>
                <a:spcPts val="0"/>
              </a:spcBef>
              <a:spcAft>
                <a:spcPts val="0"/>
              </a:spcAft>
              <a:buFont typeface="+mj-lt"/>
              <a:buAutoNum type="arabicPeriod"/>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other initiatives or campus work overlap?</a:t>
            </a:r>
          </a:p>
          <a:p>
            <a:pPr marL="457200" marR="0" lvl="0" indent="-457200">
              <a:spcBef>
                <a:spcPts val="0"/>
              </a:spcBef>
              <a:spcAft>
                <a:spcPts val="0"/>
              </a:spcAft>
              <a:buFont typeface="+mj-lt"/>
              <a:buAutoNum type="arabicPeriod"/>
            </a:pPr>
            <a:endParaRPr lang="en-US" sz="2400">
              <a:effectLst/>
              <a:latin typeface="Calibri" panose="020F0502020204030204" pitchFamily="34" charset="0"/>
              <a:ea typeface="Calibri" panose="020F0502020204030204" pitchFamily="34" charset="0"/>
            </a:endParaRPr>
          </a:p>
          <a:p>
            <a:pPr marL="457200" marR="0" lvl="0" indent="-457200">
              <a:spcBef>
                <a:spcPts val="0"/>
              </a:spcBef>
              <a:spcAft>
                <a:spcPts val="0"/>
              </a:spcAft>
              <a:buFont typeface="+mj-lt"/>
              <a:buAutoNum type="arabicPeriod"/>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 this work to be even more successful, is there anyone else besides the current team members who would need to be engaged to achieve the work?  And/or any additional resources needed?</a:t>
            </a:r>
            <a:endParaRPr lang="en-US" sz="2400">
              <a:effectLst/>
              <a:latin typeface="Calibri" panose="020F0502020204030204" pitchFamily="34" charset="0"/>
              <a:ea typeface="Calibri" panose="020F0502020204030204" pitchFamily="34" charset="0"/>
            </a:endParaRPr>
          </a:p>
        </p:txBody>
      </p:sp>
      <p:sp>
        <p:nvSpPr>
          <p:cNvPr id="3" name="Title 1">
            <a:extLst>
              <a:ext uri="{FF2B5EF4-FFF2-40B4-BE49-F238E27FC236}">
                <a16:creationId xmlns:a16="http://schemas.microsoft.com/office/drawing/2014/main" id="{B2B9336E-3EC8-7BE4-A951-6959DD975A75}"/>
              </a:ext>
            </a:extLst>
          </p:cNvPr>
          <p:cNvSpPr txBox="1">
            <a:spLocks/>
          </p:cNvSpPr>
          <p:nvPr/>
        </p:nvSpPr>
        <p:spPr>
          <a:xfrm>
            <a:off x="130629" y="107810"/>
            <a:ext cx="8049985" cy="51267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a:solidFill>
                  <a:srgbClr val="C00000"/>
                </a:solidFill>
                <a:latin typeface="Montserrat"/>
                <a:ea typeface="Montserrat"/>
                <a:cs typeface="Montserrat"/>
                <a:sym typeface="Montserrat"/>
              </a:rPr>
              <a:t>Questions for All Small Groups</a:t>
            </a:r>
          </a:p>
          <a:p>
            <a:br>
              <a:rPr lang="en-US" sz="2400" b="1">
                <a:solidFill>
                  <a:srgbClr val="CC0000"/>
                </a:solidFill>
                <a:latin typeface="Montserrat"/>
                <a:ea typeface="Montserrat"/>
                <a:cs typeface="Montserrat"/>
                <a:sym typeface="Montserrat"/>
              </a:rPr>
            </a:br>
            <a:endParaRPr lang="en-US" sz="2400"/>
          </a:p>
        </p:txBody>
      </p:sp>
    </p:spTree>
    <p:extLst>
      <p:ext uri="{BB962C8B-B14F-4D97-AF65-F5344CB8AC3E}">
        <p14:creationId xmlns:p14="http://schemas.microsoft.com/office/powerpoint/2010/main" val="2984429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6;p20">
            <a:extLst>
              <a:ext uri="{FF2B5EF4-FFF2-40B4-BE49-F238E27FC236}">
                <a16:creationId xmlns:a16="http://schemas.microsoft.com/office/drawing/2014/main" id="{6D7E99CD-4140-2AFC-AE98-CC63EACFE098}"/>
              </a:ext>
            </a:extLst>
          </p:cNvPr>
          <p:cNvSpPr txBox="1">
            <a:spLocks/>
          </p:cNvSpPr>
          <p:nvPr/>
        </p:nvSpPr>
        <p:spPr>
          <a:xfrm>
            <a:off x="1338942" y="1698171"/>
            <a:ext cx="7097485" cy="436341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2545">
              <a:spcBef>
                <a:spcPts val="360"/>
              </a:spcBef>
              <a:buClr>
                <a:schemeClr val="dk1"/>
              </a:buClr>
              <a:buSzPts val="1200"/>
            </a:pPr>
            <a:r>
              <a:rPr lang="en-US" sz="1800">
                <a:latin typeface="Montserrat"/>
                <a:ea typeface="Montserrat"/>
                <a:cs typeface="Montserrat"/>
                <a:sym typeface="Montserrat"/>
              </a:rPr>
              <a:t>Each participant (in chat)</a:t>
            </a:r>
          </a:p>
          <a:p>
            <a:pPr marL="42545">
              <a:spcBef>
                <a:spcPts val="360"/>
              </a:spcBef>
              <a:buClr>
                <a:schemeClr val="dk1"/>
              </a:buClr>
              <a:buSzPts val="1200"/>
            </a:pPr>
            <a:endParaRPr lang="en-US" sz="1800">
              <a:latin typeface="Montserrat"/>
              <a:ea typeface="Montserrat"/>
              <a:cs typeface="Montserrat"/>
              <a:sym typeface="Montserrat"/>
            </a:endParaRPr>
          </a:p>
          <a:p>
            <a:pPr marL="42545">
              <a:spcBef>
                <a:spcPts val="360"/>
              </a:spcBef>
              <a:buClr>
                <a:schemeClr val="dk1"/>
              </a:buClr>
              <a:buSzPts val="1200"/>
            </a:pPr>
            <a:r>
              <a:rPr lang="en-US" sz="1800">
                <a:latin typeface="Montserrat"/>
                <a:ea typeface="Montserrat"/>
                <a:cs typeface="Montserrat"/>
                <a:sym typeface="Montserrat"/>
              </a:rPr>
              <a:t>Share a wish you have for Chabot College and Las Positas College transfer students as they pursue their academic dreams and goals at CSU East Bay.</a:t>
            </a:r>
          </a:p>
        </p:txBody>
      </p:sp>
      <p:sp>
        <p:nvSpPr>
          <p:cNvPr id="3" name="Title 1">
            <a:extLst>
              <a:ext uri="{FF2B5EF4-FFF2-40B4-BE49-F238E27FC236}">
                <a16:creationId xmlns:a16="http://schemas.microsoft.com/office/drawing/2014/main" id="{B2B9336E-3EC8-7BE4-A951-6959DD975A75}"/>
              </a:ext>
            </a:extLst>
          </p:cNvPr>
          <p:cNvSpPr txBox="1">
            <a:spLocks/>
          </p:cNvSpPr>
          <p:nvPr/>
        </p:nvSpPr>
        <p:spPr>
          <a:xfrm>
            <a:off x="304800" y="796415"/>
            <a:ext cx="8305800" cy="6404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a:solidFill>
                  <a:srgbClr val="C00000"/>
                </a:solidFill>
                <a:latin typeface="Montserrat" panose="00000500000000000000" pitchFamily="2" charset="0"/>
              </a:rPr>
              <a:t>In closing</a:t>
            </a:r>
          </a:p>
        </p:txBody>
      </p:sp>
    </p:spTree>
    <p:extLst>
      <p:ext uri="{BB962C8B-B14F-4D97-AF65-F5344CB8AC3E}">
        <p14:creationId xmlns:p14="http://schemas.microsoft.com/office/powerpoint/2010/main" val="1262543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6;p20">
            <a:extLst>
              <a:ext uri="{FF2B5EF4-FFF2-40B4-BE49-F238E27FC236}">
                <a16:creationId xmlns:a16="http://schemas.microsoft.com/office/drawing/2014/main" id="{6D7E99CD-4140-2AFC-AE98-CC63EACFE098}"/>
              </a:ext>
            </a:extLst>
          </p:cNvPr>
          <p:cNvSpPr txBox="1">
            <a:spLocks/>
          </p:cNvSpPr>
          <p:nvPr/>
        </p:nvSpPr>
        <p:spPr>
          <a:xfrm>
            <a:off x="511629" y="1698171"/>
            <a:ext cx="7892142" cy="436341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2545">
              <a:spcBef>
                <a:spcPts val="360"/>
              </a:spcBef>
              <a:buClr>
                <a:schemeClr val="dk1"/>
              </a:buClr>
              <a:buSzPts val="1200"/>
            </a:pPr>
            <a:r>
              <a:rPr lang="en-US" sz="1800">
                <a:latin typeface="Montserrat"/>
                <a:ea typeface="Montserrat"/>
                <a:cs typeface="Montserrat"/>
                <a:sym typeface="Montserrat"/>
              </a:rPr>
              <a:t>CLPCCD EBCAN Webpage:</a:t>
            </a:r>
          </a:p>
          <a:p>
            <a:pPr marL="42545">
              <a:spcBef>
                <a:spcPts val="360"/>
              </a:spcBef>
              <a:buClr>
                <a:schemeClr val="dk1"/>
              </a:buClr>
              <a:buSzPts val="1200"/>
            </a:pPr>
            <a:r>
              <a:rPr lang="en-US" sz="1800">
                <a:latin typeface="Montserrat"/>
                <a:ea typeface="Montserrat"/>
                <a:cs typeface="Montserrat"/>
                <a:sym typeface="Montserrat"/>
                <a:hlinkClick r:id="rId3"/>
              </a:rPr>
              <a:t>http://districtazure.clpccd.org/education/eb-can.php</a:t>
            </a:r>
            <a:endParaRPr lang="en-US" sz="1800">
              <a:latin typeface="Montserrat"/>
              <a:ea typeface="Montserrat"/>
              <a:cs typeface="Montserrat"/>
              <a:sym typeface="Montserrat"/>
            </a:endParaRPr>
          </a:p>
          <a:p>
            <a:pPr marL="42545">
              <a:spcBef>
                <a:spcPts val="360"/>
              </a:spcBef>
              <a:buClr>
                <a:schemeClr val="dk1"/>
              </a:buClr>
              <a:buSzPts val="1200"/>
            </a:pPr>
            <a:endParaRPr lang="en-US" sz="1800">
              <a:latin typeface="Montserrat"/>
              <a:ea typeface="Montserrat"/>
              <a:cs typeface="Montserrat"/>
              <a:sym typeface="Montserrat"/>
            </a:endParaRPr>
          </a:p>
        </p:txBody>
      </p:sp>
      <p:sp>
        <p:nvSpPr>
          <p:cNvPr id="3" name="Title 1">
            <a:extLst>
              <a:ext uri="{FF2B5EF4-FFF2-40B4-BE49-F238E27FC236}">
                <a16:creationId xmlns:a16="http://schemas.microsoft.com/office/drawing/2014/main" id="{B2B9336E-3EC8-7BE4-A951-6959DD975A75}"/>
              </a:ext>
            </a:extLst>
          </p:cNvPr>
          <p:cNvSpPr txBox="1">
            <a:spLocks/>
          </p:cNvSpPr>
          <p:nvPr/>
        </p:nvSpPr>
        <p:spPr>
          <a:xfrm>
            <a:off x="304800" y="796415"/>
            <a:ext cx="8305800" cy="6404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a:solidFill>
                  <a:srgbClr val="C00000"/>
                </a:solidFill>
              </a:rPr>
              <a:t>EBCAN Resources</a:t>
            </a:r>
          </a:p>
        </p:txBody>
      </p:sp>
    </p:spTree>
    <p:extLst>
      <p:ext uri="{BB962C8B-B14F-4D97-AF65-F5344CB8AC3E}">
        <p14:creationId xmlns:p14="http://schemas.microsoft.com/office/powerpoint/2010/main" val="612986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7" name="Google Shape;67;p14"/>
          <p:cNvSpPr txBox="1">
            <a:spLocks noGrp="1"/>
          </p:cNvSpPr>
          <p:nvPr>
            <p:ph type="body" idx="1"/>
          </p:nvPr>
        </p:nvSpPr>
        <p:spPr>
          <a:xfrm>
            <a:off x="3379371" y="0"/>
            <a:ext cx="5503372" cy="3774900"/>
          </a:xfrm>
          <a:prstGeom prst="rect">
            <a:avLst/>
          </a:prstGeom>
          <a:noFill/>
          <a:ln>
            <a:noFill/>
          </a:ln>
        </p:spPr>
        <p:txBody>
          <a:bodyPr spcFirstLastPara="1" wrap="square" lIns="0" tIns="45700" rIns="91425" bIns="45700" anchor="t" anchorCtr="0">
            <a:noAutofit/>
          </a:bodyPr>
          <a:lstStyle/>
          <a:p>
            <a:pPr>
              <a:lnSpc>
                <a:spcPct val="114999"/>
              </a:lnSpc>
              <a:spcBef>
                <a:spcPts val="600"/>
              </a:spcBef>
            </a:pPr>
            <a:endParaRPr lang="en-US" sz="1800">
              <a:latin typeface="Montserrat"/>
              <a:ea typeface="Montserrat"/>
              <a:cs typeface="Montserrat"/>
              <a:sym typeface="Montserrat"/>
            </a:endParaRPr>
          </a:p>
          <a:p>
            <a:pPr>
              <a:lnSpc>
                <a:spcPct val="114999"/>
              </a:lnSpc>
              <a:spcBef>
                <a:spcPts val="600"/>
              </a:spcBef>
            </a:pPr>
            <a:r>
              <a:rPr lang="en-US" sz="1800" dirty="0">
                <a:latin typeface="Montserrat"/>
                <a:ea typeface="Montserrat"/>
                <a:cs typeface="Montserrat"/>
                <a:sym typeface="Montserrat"/>
              </a:rPr>
              <a:t>Follow up Questions:</a:t>
            </a:r>
            <a:endParaRPr lang="en-US" sz="1800">
              <a:latin typeface="Montserrat"/>
              <a:ea typeface="Montserrat"/>
              <a:cs typeface="Montserrat"/>
            </a:endParaRPr>
          </a:p>
          <a:p>
            <a:pPr>
              <a:lnSpc>
                <a:spcPct val="115000"/>
              </a:lnSpc>
              <a:spcBef>
                <a:spcPts val="1200"/>
              </a:spcBef>
              <a:buClr>
                <a:schemeClr val="dk1"/>
              </a:buClr>
              <a:buSzPts val="2400"/>
            </a:pPr>
            <a:r>
              <a:rPr lang="en-US" sz="2000" b="1" dirty="0">
                <a:solidFill>
                  <a:srgbClr val="CC0000"/>
                </a:solidFill>
                <a:latin typeface="Montserrat"/>
                <a:ea typeface="Montserrat"/>
                <a:cs typeface="Montserrat"/>
                <a:sym typeface="Montserrat"/>
              </a:rPr>
              <a:t>Steering Committee</a:t>
            </a:r>
            <a:endParaRPr lang="en-US" sz="2000" b="1" dirty="0">
              <a:solidFill>
                <a:srgbClr val="CC0000"/>
              </a:solidFill>
              <a:latin typeface="Montserrat"/>
              <a:ea typeface="Montserrat"/>
              <a:cs typeface="Montserrat"/>
            </a:endParaRPr>
          </a:p>
          <a:p>
            <a:pPr marL="274320" lvl="0" indent="-109220" algn="l" rtl="0">
              <a:lnSpc>
                <a:spcPct val="115000"/>
              </a:lnSpc>
              <a:spcBef>
                <a:spcPts val="0"/>
              </a:spcBef>
              <a:spcAft>
                <a:spcPts val="0"/>
              </a:spcAft>
              <a:buSzPts val="1000"/>
              <a:buFont typeface="Montserrat"/>
              <a:buChar char="●"/>
            </a:pPr>
            <a:r>
              <a:rPr lang="en-US" sz="1800" dirty="0">
                <a:latin typeface="Montserrat"/>
                <a:ea typeface="Montserrat"/>
                <a:cs typeface="Montserrat"/>
                <a:sym typeface="Montserrat"/>
              </a:rPr>
              <a:t>CSUEB Provost Walt Jacobs</a:t>
            </a:r>
            <a:endParaRPr lang="en-US" sz="1800" dirty="0">
              <a:latin typeface="Montserrat"/>
              <a:ea typeface="Montserrat"/>
              <a:cs typeface="Montserrat"/>
            </a:endParaRPr>
          </a:p>
          <a:p>
            <a:pPr marL="274320" lvl="0" indent="-109220" algn="l" rtl="0">
              <a:lnSpc>
                <a:spcPct val="115000"/>
              </a:lnSpc>
              <a:spcBef>
                <a:spcPts val="0"/>
              </a:spcBef>
              <a:spcAft>
                <a:spcPts val="0"/>
              </a:spcAft>
              <a:buSzPts val="1000"/>
              <a:buFont typeface="Montserrat"/>
              <a:buChar char="●"/>
            </a:pPr>
            <a:r>
              <a:rPr lang="en-US" sz="1800" dirty="0">
                <a:latin typeface="Montserrat"/>
                <a:ea typeface="Montserrat"/>
                <a:cs typeface="Montserrat"/>
                <a:sym typeface="Montserrat"/>
              </a:rPr>
              <a:t>LPC President Dyrell Foster</a:t>
            </a:r>
            <a:endParaRPr sz="1800">
              <a:latin typeface="Montserrat"/>
              <a:ea typeface="Montserrat"/>
              <a:cs typeface="Montserrat"/>
              <a:sym typeface="Montserrat"/>
            </a:endParaRPr>
          </a:p>
          <a:p>
            <a:pPr marL="274320" lvl="0" indent="-109220" algn="l" rtl="0">
              <a:lnSpc>
                <a:spcPct val="115000"/>
              </a:lnSpc>
              <a:spcBef>
                <a:spcPts val="0"/>
              </a:spcBef>
              <a:spcAft>
                <a:spcPts val="0"/>
              </a:spcAft>
              <a:buSzPts val="1000"/>
              <a:buFont typeface="Montserrat"/>
              <a:buChar char="●"/>
            </a:pPr>
            <a:r>
              <a:rPr lang="en-US" sz="1800" dirty="0">
                <a:latin typeface="Montserrat"/>
                <a:ea typeface="Montserrat"/>
                <a:cs typeface="Montserrat"/>
                <a:sym typeface="Montserrat"/>
              </a:rPr>
              <a:t>CC Vice President Matt </a:t>
            </a:r>
            <a:r>
              <a:rPr lang="en-US" sz="1800" dirty="0" err="1">
                <a:latin typeface="Montserrat"/>
                <a:ea typeface="Montserrat"/>
                <a:cs typeface="Montserrat"/>
                <a:sym typeface="Montserrat"/>
              </a:rPr>
              <a:t>Kritscher</a:t>
            </a:r>
            <a:endParaRPr sz="1800">
              <a:latin typeface="Montserrat"/>
              <a:ea typeface="Montserrat"/>
              <a:cs typeface="Montserrat"/>
              <a:sym typeface="Montserrat"/>
            </a:endParaRPr>
          </a:p>
          <a:p>
            <a:pPr marL="274320" lvl="0" indent="-109220" algn="l" rtl="0">
              <a:lnSpc>
                <a:spcPct val="115000"/>
              </a:lnSpc>
              <a:spcBef>
                <a:spcPts val="0"/>
              </a:spcBef>
              <a:spcAft>
                <a:spcPts val="0"/>
              </a:spcAft>
              <a:buSzPts val="1000"/>
              <a:buFont typeface="Montserrat"/>
              <a:buChar char="●"/>
            </a:pPr>
            <a:r>
              <a:rPr lang="en-US" sz="1800" dirty="0">
                <a:latin typeface="Montserrat"/>
                <a:ea typeface="Montserrat"/>
                <a:cs typeface="Montserrat"/>
                <a:sym typeface="Montserrat"/>
              </a:rPr>
              <a:t>CLPCCD Vice Chancellor Theresa Fleischer Rowland</a:t>
            </a:r>
            <a:endParaRPr lang="en-US" sz="1800" dirty="0">
              <a:latin typeface="Montserrat"/>
              <a:ea typeface="Montserrat"/>
              <a:cs typeface="Montserrat"/>
            </a:endParaRPr>
          </a:p>
          <a:p>
            <a:pPr marL="274320" lvl="0" indent="-109220" algn="l" rtl="0">
              <a:lnSpc>
                <a:spcPct val="115000"/>
              </a:lnSpc>
              <a:spcBef>
                <a:spcPts val="0"/>
              </a:spcBef>
              <a:spcAft>
                <a:spcPts val="0"/>
              </a:spcAft>
              <a:buSzPts val="1000"/>
              <a:buFont typeface="Montserrat"/>
              <a:buChar char="●"/>
            </a:pPr>
            <a:endParaRPr lang="en-US" sz="1800">
              <a:latin typeface="Montserrat"/>
              <a:ea typeface="Montserrat"/>
              <a:cs typeface="Montserrat"/>
              <a:sym typeface="Montserrat"/>
            </a:endParaRPr>
          </a:p>
          <a:p>
            <a:pPr marL="165100" lvl="0" algn="l" rtl="0">
              <a:lnSpc>
                <a:spcPct val="115000"/>
              </a:lnSpc>
              <a:spcBef>
                <a:spcPts val="0"/>
              </a:spcBef>
              <a:spcAft>
                <a:spcPts val="0"/>
              </a:spcAft>
              <a:buSzPts val="1000"/>
            </a:pPr>
            <a:r>
              <a:rPr lang="en-US" sz="2000" b="1" dirty="0">
                <a:solidFill>
                  <a:srgbClr val="C00000"/>
                </a:solidFill>
                <a:latin typeface="Montserrat"/>
                <a:ea typeface="Montserrat"/>
                <a:cs typeface="Montserrat"/>
                <a:sym typeface="Montserrat"/>
              </a:rPr>
              <a:t>Team Leads</a:t>
            </a:r>
            <a:endParaRPr lang="en-US" sz="2000" b="1" dirty="0">
              <a:solidFill>
                <a:srgbClr val="C00000"/>
              </a:solidFill>
              <a:latin typeface="Montserrat"/>
              <a:ea typeface="Montserrat"/>
              <a:cs typeface="Montserrat"/>
            </a:endParaRPr>
          </a:p>
          <a:p>
            <a:pPr marL="450850" lvl="0" indent="-285750" algn="l" rtl="0">
              <a:lnSpc>
                <a:spcPct val="115000"/>
              </a:lnSpc>
              <a:spcBef>
                <a:spcPts val="0"/>
              </a:spcBef>
              <a:spcAft>
                <a:spcPts val="0"/>
              </a:spcAft>
              <a:buSzPts val="1000"/>
              <a:buFont typeface="Arial" panose="020B0604020202020204" pitchFamily="34" charset="0"/>
              <a:buChar char="•"/>
            </a:pPr>
            <a:r>
              <a:rPr lang="en-US" sz="1800" dirty="0">
                <a:latin typeface="Montserrat"/>
                <a:ea typeface="Montserrat"/>
                <a:cs typeface="Montserrat"/>
                <a:sym typeface="Montserrat"/>
              </a:rPr>
              <a:t>Student Supports, Frances Fon</a:t>
            </a:r>
            <a:endParaRPr lang="en-US" sz="1800" dirty="0">
              <a:latin typeface="Montserrat"/>
              <a:ea typeface="Montserrat"/>
              <a:cs typeface="Montserrat"/>
            </a:endParaRPr>
          </a:p>
          <a:p>
            <a:pPr marL="450850" lvl="0" indent="-285750" algn="l" rtl="0">
              <a:lnSpc>
                <a:spcPct val="115000"/>
              </a:lnSpc>
              <a:spcBef>
                <a:spcPts val="0"/>
              </a:spcBef>
              <a:spcAft>
                <a:spcPts val="0"/>
              </a:spcAft>
              <a:buSzPts val="1000"/>
              <a:buFont typeface="Arial" panose="020B0604020202020204" pitchFamily="34" charset="0"/>
              <a:buChar char="•"/>
            </a:pPr>
            <a:r>
              <a:rPr lang="en-US" sz="1800" dirty="0">
                <a:latin typeface="Montserrat"/>
                <a:ea typeface="Montserrat"/>
                <a:cs typeface="Montserrat"/>
                <a:sym typeface="Montserrat"/>
              </a:rPr>
              <a:t>Data and Technology, Bruce Griffin</a:t>
            </a:r>
            <a:endParaRPr lang="en-US" sz="1800" dirty="0">
              <a:latin typeface="Montserrat"/>
              <a:ea typeface="Montserrat"/>
              <a:cs typeface="Montserrat"/>
            </a:endParaRPr>
          </a:p>
          <a:p>
            <a:pPr marL="450850" lvl="0" indent="-285750" algn="l" rtl="0">
              <a:lnSpc>
                <a:spcPct val="115000"/>
              </a:lnSpc>
              <a:spcBef>
                <a:spcPts val="0"/>
              </a:spcBef>
              <a:spcAft>
                <a:spcPts val="0"/>
              </a:spcAft>
              <a:buSzPts val="1000"/>
              <a:buFont typeface="Arial" panose="020B0604020202020204" pitchFamily="34" charset="0"/>
              <a:buChar char="•"/>
            </a:pPr>
            <a:r>
              <a:rPr lang="en-US" sz="1800" dirty="0">
                <a:latin typeface="Montserrat"/>
                <a:ea typeface="Montserrat"/>
                <a:cs typeface="Montserrat"/>
                <a:sym typeface="Montserrat"/>
              </a:rPr>
              <a:t>Pathways, TBD</a:t>
            </a:r>
            <a:endParaRPr lang="en-US" sz="1800" dirty="0">
              <a:latin typeface="Montserrat"/>
              <a:ea typeface="Montserrat"/>
              <a:cs typeface="Montserrat"/>
            </a:endParaRPr>
          </a:p>
          <a:p>
            <a:pPr marL="450850" lvl="0" indent="-285750" algn="l" rtl="0">
              <a:lnSpc>
                <a:spcPct val="115000"/>
              </a:lnSpc>
              <a:spcBef>
                <a:spcPts val="0"/>
              </a:spcBef>
              <a:spcAft>
                <a:spcPts val="0"/>
              </a:spcAft>
              <a:buSzPts val="1000"/>
              <a:buFont typeface="Arial" panose="020B0604020202020204" pitchFamily="34" charset="0"/>
              <a:buChar char="•"/>
            </a:pPr>
            <a:r>
              <a:rPr lang="en-US" sz="1800" dirty="0">
                <a:latin typeface="Montserrat"/>
                <a:ea typeface="Montserrat"/>
                <a:cs typeface="Montserrat"/>
                <a:sym typeface="Montserrat"/>
              </a:rPr>
              <a:t>Communications, TBD</a:t>
            </a:r>
            <a:endParaRPr lang="en-US" sz="1800" dirty="0">
              <a:latin typeface="Montserrat"/>
              <a:ea typeface="Montserrat"/>
              <a:cs typeface="Montserrat"/>
            </a:endParaRPr>
          </a:p>
          <a:p>
            <a:pPr marL="274320" lvl="0" indent="-109220" algn="l" rtl="0">
              <a:lnSpc>
                <a:spcPct val="115000"/>
              </a:lnSpc>
              <a:spcBef>
                <a:spcPts val="0"/>
              </a:spcBef>
              <a:spcAft>
                <a:spcPts val="0"/>
              </a:spcAft>
              <a:buSzPts val="1000"/>
              <a:buFont typeface="Montserrat"/>
              <a:buChar char="●"/>
            </a:pPr>
            <a:endParaRPr lang="en-US" sz="1800">
              <a:latin typeface="Montserrat"/>
              <a:ea typeface="Montserrat"/>
              <a:cs typeface="Montserrat"/>
              <a:sym typeface="Montserrat"/>
            </a:endParaRPr>
          </a:p>
          <a:p>
            <a:pPr marL="165100" lvl="0" algn="l" rtl="0">
              <a:lnSpc>
                <a:spcPct val="115000"/>
              </a:lnSpc>
              <a:spcBef>
                <a:spcPts val="0"/>
              </a:spcBef>
              <a:spcAft>
                <a:spcPts val="0"/>
              </a:spcAft>
              <a:buSzPts val="1000"/>
            </a:pPr>
            <a:r>
              <a:rPr lang="en-US" sz="1800" b="1" dirty="0">
                <a:solidFill>
                  <a:srgbClr val="C00000"/>
                </a:solidFill>
                <a:latin typeface="Montserrat"/>
                <a:ea typeface="Montserrat"/>
                <a:cs typeface="Montserrat"/>
                <a:sym typeface="Montserrat"/>
              </a:rPr>
              <a:t>Support</a:t>
            </a:r>
            <a:endParaRPr lang="en-US" sz="1800" b="1" dirty="0">
              <a:solidFill>
                <a:srgbClr val="C00000"/>
              </a:solidFill>
              <a:latin typeface="Montserrat"/>
              <a:ea typeface="Montserrat"/>
              <a:cs typeface="Montserrat"/>
            </a:endParaRPr>
          </a:p>
          <a:p>
            <a:pPr marL="274320" lvl="0" indent="-109220" algn="l" rtl="0">
              <a:lnSpc>
                <a:spcPct val="115000"/>
              </a:lnSpc>
              <a:spcBef>
                <a:spcPts val="0"/>
              </a:spcBef>
              <a:spcAft>
                <a:spcPts val="0"/>
              </a:spcAft>
              <a:buSzPts val="1000"/>
              <a:buFont typeface="Montserrat"/>
              <a:buChar char="●"/>
            </a:pPr>
            <a:r>
              <a:rPr lang="en-US" sz="1800" dirty="0">
                <a:latin typeface="Montserrat"/>
                <a:ea typeface="Montserrat"/>
                <a:cs typeface="Montserrat"/>
                <a:sym typeface="Montserrat"/>
              </a:rPr>
              <a:t>Ilona McGriff, Consultant to EBCAN</a:t>
            </a:r>
            <a:endParaRPr lang="en-US" sz="1800" dirty="0">
              <a:latin typeface="Montserrat"/>
              <a:ea typeface="Montserrat"/>
              <a:cs typeface="Montserrat"/>
            </a:endParaRPr>
          </a:p>
          <a:p>
            <a:pPr marL="274320" lvl="0" indent="-109220" algn="l" rtl="0">
              <a:lnSpc>
                <a:spcPct val="115000"/>
              </a:lnSpc>
              <a:spcBef>
                <a:spcPts val="0"/>
              </a:spcBef>
              <a:spcAft>
                <a:spcPts val="0"/>
              </a:spcAft>
              <a:buSzPts val="1000"/>
              <a:buFont typeface="Montserrat"/>
              <a:buChar char="●"/>
            </a:pPr>
            <a:r>
              <a:rPr lang="en-US" sz="1800" dirty="0">
                <a:latin typeface="Montserrat"/>
                <a:ea typeface="Montserrat"/>
                <a:cs typeface="Montserrat"/>
                <a:sym typeface="Montserrat"/>
              </a:rPr>
              <a:t>Kris Palmer, TA/Evaluation, SPR Associates</a:t>
            </a:r>
            <a:endParaRPr sz="1800" dirty="0">
              <a:latin typeface="Montserrat"/>
              <a:ea typeface="Montserrat"/>
              <a:cs typeface="Montserrat"/>
              <a:sym typeface="Montserrat"/>
            </a:endParaRPr>
          </a:p>
        </p:txBody>
      </p:sp>
      <p:pic>
        <p:nvPicPr>
          <p:cNvPr id="68" name="Google Shape;68;p14"/>
          <p:cNvPicPr preferRelativeResize="0"/>
          <p:nvPr/>
        </p:nvPicPr>
        <p:blipFill>
          <a:blip r:embed="rId3">
            <a:alphaModFix/>
          </a:blip>
          <a:stretch>
            <a:fillRect/>
          </a:stretch>
        </p:blipFill>
        <p:spPr>
          <a:xfrm>
            <a:off x="0" y="2086382"/>
            <a:ext cx="3139424" cy="2086719"/>
          </a:xfrm>
          <a:prstGeom prst="rect">
            <a:avLst/>
          </a:prstGeom>
          <a:noFill/>
          <a:ln>
            <a:noFill/>
          </a:ln>
        </p:spPr>
      </p:pic>
      <p:pic>
        <p:nvPicPr>
          <p:cNvPr id="69" name="Google Shape;69;p14"/>
          <p:cNvPicPr preferRelativeResize="0"/>
          <p:nvPr/>
        </p:nvPicPr>
        <p:blipFill rotWithShape="1">
          <a:blip r:embed="rId4">
            <a:alphaModFix/>
          </a:blip>
          <a:srcRect l="3793" r="4353" b="5695"/>
          <a:stretch/>
        </p:blipFill>
        <p:spPr>
          <a:xfrm>
            <a:off x="19400" y="4173100"/>
            <a:ext cx="3120027" cy="2136951"/>
          </a:xfrm>
          <a:prstGeom prst="rect">
            <a:avLst/>
          </a:prstGeom>
          <a:noFill/>
          <a:ln>
            <a:noFill/>
          </a:ln>
        </p:spPr>
      </p:pic>
      <p:sp>
        <p:nvSpPr>
          <p:cNvPr id="6" name="Title 1">
            <a:extLst>
              <a:ext uri="{FF2B5EF4-FFF2-40B4-BE49-F238E27FC236}">
                <a16:creationId xmlns:a16="http://schemas.microsoft.com/office/drawing/2014/main" id="{88A7AECE-2274-4345-9823-B38C03D08289}"/>
              </a:ext>
            </a:extLst>
          </p:cNvPr>
          <p:cNvSpPr txBox="1">
            <a:spLocks/>
          </p:cNvSpPr>
          <p:nvPr/>
        </p:nvSpPr>
        <p:spPr>
          <a:xfrm>
            <a:off x="261257" y="689465"/>
            <a:ext cx="2447117" cy="71479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4999"/>
              </a:lnSpc>
              <a:spcBef>
                <a:spcPts val="600"/>
              </a:spcBef>
            </a:pPr>
            <a:r>
              <a:rPr lang="en-US" sz="2400" b="1">
                <a:solidFill>
                  <a:srgbClr val="C00000"/>
                </a:solidFill>
                <a:latin typeface="Montserrat"/>
                <a:ea typeface="Montserrat"/>
                <a:cs typeface="Montserrat"/>
                <a:sym typeface="Montserrat"/>
              </a:rPr>
              <a:t>THANK 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7" name="Google Shape;67;p14"/>
          <p:cNvSpPr txBox="1">
            <a:spLocks noGrp="1"/>
          </p:cNvSpPr>
          <p:nvPr>
            <p:ph type="body" idx="1"/>
          </p:nvPr>
        </p:nvSpPr>
        <p:spPr>
          <a:xfrm>
            <a:off x="999376" y="700615"/>
            <a:ext cx="3402333" cy="3865434"/>
          </a:xfrm>
          <a:prstGeom prst="rect">
            <a:avLst/>
          </a:prstGeom>
          <a:noFill/>
          <a:ln>
            <a:noFill/>
          </a:ln>
        </p:spPr>
        <p:txBody>
          <a:bodyPr spcFirstLastPara="1" wrap="square" lIns="0" tIns="45700" rIns="91425" bIns="45700" anchor="t" anchorCtr="0">
            <a:noAutofit/>
          </a:bodyPr>
          <a:lstStyle/>
          <a:p>
            <a:pPr marL="0" lvl="0" indent="0" algn="l" rtl="0">
              <a:lnSpc>
                <a:spcPct val="115000"/>
              </a:lnSpc>
              <a:spcBef>
                <a:spcPts val="1200"/>
              </a:spcBef>
              <a:spcAft>
                <a:spcPts val="0"/>
              </a:spcAft>
              <a:buClr>
                <a:schemeClr val="dk1"/>
              </a:buClr>
              <a:buSzPts val="2400"/>
              <a:buNone/>
            </a:pPr>
            <a:r>
              <a:rPr lang="en-US" sz="2400" b="1" dirty="0">
                <a:solidFill>
                  <a:srgbClr val="CC0000"/>
                </a:solidFill>
                <a:latin typeface="Montserrat"/>
                <a:ea typeface="Montserrat"/>
                <a:cs typeface="Montserrat"/>
                <a:sym typeface="Montserrat"/>
              </a:rPr>
              <a:t>Welcome</a:t>
            </a:r>
          </a:p>
          <a:p>
            <a:pPr marL="165100" lvl="0" algn="l" rtl="0">
              <a:lnSpc>
                <a:spcPct val="115000"/>
              </a:lnSpc>
              <a:spcBef>
                <a:spcPts val="0"/>
              </a:spcBef>
              <a:spcAft>
                <a:spcPts val="0"/>
              </a:spcAft>
              <a:buSzPts val="1000"/>
            </a:pPr>
            <a:endParaRPr lang="en-US" sz="2400" b="1">
              <a:solidFill>
                <a:srgbClr val="CC0000"/>
              </a:solidFill>
              <a:latin typeface="Montserrat"/>
              <a:ea typeface="Montserrat"/>
              <a:cs typeface="Montserrat"/>
              <a:sym typeface="Montserrat"/>
            </a:endParaRPr>
          </a:p>
          <a:p>
            <a:pPr marL="165100" lvl="0" algn="l" rtl="0">
              <a:lnSpc>
                <a:spcPct val="115000"/>
              </a:lnSpc>
              <a:spcBef>
                <a:spcPts val="0"/>
              </a:spcBef>
              <a:spcAft>
                <a:spcPts val="0"/>
              </a:spcAft>
              <a:buSzPts val="1000"/>
            </a:pPr>
            <a:r>
              <a:rPr lang="en-US" sz="2400" dirty="0">
                <a:latin typeface="Montserrat"/>
                <a:ea typeface="Montserrat"/>
                <a:cs typeface="Montserrat"/>
                <a:sym typeface="Montserrat"/>
              </a:rPr>
              <a:t>CSUEB Provost </a:t>
            </a:r>
            <a:r>
              <a:rPr lang="en-US" sz="2400" b="1" dirty="0">
                <a:latin typeface="Montserrat"/>
                <a:ea typeface="Montserrat"/>
                <a:cs typeface="Montserrat"/>
                <a:sym typeface="Montserrat"/>
              </a:rPr>
              <a:t>Walt Jacobs</a:t>
            </a:r>
            <a:endParaRPr lang="en-US" sz="2400" b="1" dirty="0">
              <a:latin typeface="Montserrat"/>
              <a:ea typeface="Montserrat"/>
              <a:cs typeface="Montserrat"/>
            </a:endParaRPr>
          </a:p>
          <a:p>
            <a:pPr marL="165100" lvl="0" algn="l" rtl="0">
              <a:lnSpc>
                <a:spcPct val="115000"/>
              </a:lnSpc>
              <a:spcBef>
                <a:spcPts val="0"/>
              </a:spcBef>
              <a:spcAft>
                <a:spcPts val="0"/>
              </a:spcAft>
              <a:buSzPts val="1000"/>
            </a:pPr>
            <a:endParaRPr lang="en-US" sz="2400">
              <a:latin typeface="Montserrat"/>
              <a:ea typeface="Montserrat"/>
              <a:cs typeface="Montserrat"/>
              <a:sym typeface="Montserrat"/>
            </a:endParaRPr>
          </a:p>
          <a:p>
            <a:pPr marL="165100" lvl="0" algn="l" rtl="0">
              <a:lnSpc>
                <a:spcPct val="115000"/>
              </a:lnSpc>
              <a:spcBef>
                <a:spcPts val="0"/>
              </a:spcBef>
              <a:spcAft>
                <a:spcPts val="0"/>
              </a:spcAft>
              <a:buSzPts val="1000"/>
            </a:pPr>
            <a:endParaRPr lang="en-US" sz="2400">
              <a:latin typeface="Montserrat"/>
              <a:ea typeface="Montserrat"/>
              <a:cs typeface="Montserrat"/>
              <a:sym typeface="Montserrat"/>
            </a:endParaRPr>
          </a:p>
          <a:p>
            <a:pPr marL="165100" lvl="0" algn="l" rtl="0">
              <a:lnSpc>
                <a:spcPct val="115000"/>
              </a:lnSpc>
              <a:spcBef>
                <a:spcPts val="0"/>
              </a:spcBef>
              <a:spcAft>
                <a:spcPts val="0"/>
              </a:spcAft>
              <a:buSzPts val="1000"/>
            </a:pPr>
            <a:endParaRPr lang="en-US" sz="2400">
              <a:latin typeface="Montserrat"/>
              <a:ea typeface="Montserrat"/>
              <a:cs typeface="Montserrat"/>
              <a:sym typeface="Montserrat"/>
            </a:endParaRPr>
          </a:p>
          <a:p>
            <a:pPr marL="165100" lvl="2">
              <a:lnSpc>
                <a:spcPct val="115000"/>
              </a:lnSpc>
              <a:buSzPts val="1000"/>
            </a:pPr>
            <a:r>
              <a:rPr lang="en-US" sz="2400" dirty="0">
                <a:latin typeface="Montserrat"/>
                <a:ea typeface="Montserrat"/>
                <a:cs typeface="Montserrat"/>
                <a:sym typeface="Montserrat"/>
              </a:rPr>
              <a:t>CLPCCD </a:t>
            </a:r>
          </a:p>
          <a:p>
            <a:pPr marL="165100" lvl="2">
              <a:lnSpc>
                <a:spcPct val="114999"/>
              </a:lnSpc>
              <a:buSzPts val="1000"/>
            </a:pPr>
            <a:r>
              <a:rPr lang="en-US" sz="2400" dirty="0">
                <a:latin typeface="Montserrat"/>
                <a:ea typeface="Montserrat"/>
                <a:cs typeface="Montserrat"/>
                <a:sym typeface="Montserrat"/>
              </a:rPr>
              <a:t>Vice Chancellor </a:t>
            </a:r>
            <a:endParaRPr lang="en-US"/>
          </a:p>
          <a:p>
            <a:pPr marL="165100" lvl="2">
              <a:lnSpc>
                <a:spcPct val="115000"/>
              </a:lnSpc>
              <a:buSzPts val="1000"/>
            </a:pPr>
            <a:r>
              <a:rPr lang="en-US" sz="2400" b="1" dirty="0">
                <a:latin typeface="Montserrat"/>
                <a:ea typeface="Montserrat"/>
                <a:cs typeface="Montserrat"/>
                <a:sym typeface="Montserrat"/>
              </a:rPr>
              <a:t>Theresa Fleischer Rowland </a:t>
            </a:r>
            <a:endParaRPr lang="en-US" sz="2400" b="1" dirty="0">
              <a:latin typeface="Montserrat"/>
              <a:ea typeface="Montserrat"/>
              <a:cs typeface="Montserrat"/>
            </a:endParaRPr>
          </a:p>
        </p:txBody>
      </p:sp>
      <p:pic>
        <p:nvPicPr>
          <p:cNvPr id="2" name="Picture 1">
            <a:extLst>
              <a:ext uri="{FF2B5EF4-FFF2-40B4-BE49-F238E27FC236}">
                <a16:creationId xmlns:a16="http://schemas.microsoft.com/office/drawing/2014/main" id="{83925BAF-EFD6-A456-41BA-66A6851DBEE2}"/>
              </a:ext>
            </a:extLst>
          </p:cNvPr>
          <p:cNvPicPr>
            <a:picLocks noChangeAspect="1"/>
          </p:cNvPicPr>
          <p:nvPr/>
        </p:nvPicPr>
        <p:blipFill>
          <a:blip r:embed="rId3"/>
          <a:stretch>
            <a:fillRect/>
          </a:stretch>
        </p:blipFill>
        <p:spPr>
          <a:xfrm>
            <a:off x="4572000" y="1436901"/>
            <a:ext cx="3076575" cy="1485900"/>
          </a:xfrm>
          <a:prstGeom prst="rect">
            <a:avLst/>
          </a:prstGeom>
        </p:spPr>
      </p:pic>
      <p:pic>
        <p:nvPicPr>
          <p:cNvPr id="3" name="Picture 2">
            <a:extLst>
              <a:ext uri="{FF2B5EF4-FFF2-40B4-BE49-F238E27FC236}">
                <a16:creationId xmlns:a16="http://schemas.microsoft.com/office/drawing/2014/main" id="{3897CDD1-8218-1838-273B-C739408994FB}"/>
              </a:ext>
            </a:extLst>
          </p:cNvPr>
          <p:cNvPicPr>
            <a:picLocks noChangeAspect="1"/>
          </p:cNvPicPr>
          <p:nvPr/>
        </p:nvPicPr>
        <p:blipFill rotWithShape="1">
          <a:blip r:embed="rId4"/>
          <a:srcRect l="2344" r="2344"/>
          <a:stretch/>
        </p:blipFill>
        <p:spPr>
          <a:xfrm>
            <a:off x="5906981" y="3651650"/>
            <a:ext cx="1743075" cy="1828800"/>
          </a:xfrm>
          <a:prstGeom prst="rect">
            <a:avLst/>
          </a:prstGeom>
        </p:spPr>
      </p:pic>
    </p:spTree>
    <p:extLst>
      <p:ext uri="{BB962C8B-B14F-4D97-AF65-F5344CB8AC3E}">
        <p14:creationId xmlns:p14="http://schemas.microsoft.com/office/powerpoint/2010/main" val="19066403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06BCE6-91D6-4B1E-93BB-2EE0912652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5357" y="133325"/>
            <a:ext cx="2698507" cy="1953491"/>
          </a:xfrm>
          <a:prstGeom prst="rect">
            <a:avLst/>
          </a:prstGeom>
        </p:spPr>
      </p:pic>
      <p:pic>
        <p:nvPicPr>
          <p:cNvPr id="8" name="Picture 7">
            <a:extLst>
              <a:ext uri="{FF2B5EF4-FFF2-40B4-BE49-F238E27FC236}">
                <a16:creationId xmlns:a16="http://schemas.microsoft.com/office/drawing/2014/main" id="{3A47D3C1-2DA5-4A78-B4DD-BE5879439D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536" y="3806212"/>
            <a:ext cx="5299364" cy="1309688"/>
          </a:xfrm>
          <a:prstGeom prst="rect">
            <a:avLst/>
          </a:prstGeom>
        </p:spPr>
      </p:pic>
      <p:sp>
        <p:nvSpPr>
          <p:cNvPr id="9" name="TextBox 8">
            <a:extLst>
              <a:ext uri="{FF2B5EF4-FFF2-40B4-BE49-F238E27FC236}">
                <a16:creationId xmlns:a16="http://schemas.microsoft.com/office/drawing/2014/main" id="{03D89206-CC61-4C60-B5BE-CBC09C87BE2F}"/>
              </a:ext>
            </a:extLst>
          </p:cNvPr>
          <p:cNvSpPr txBox="1"/>
          <p:nvPr/>
        </p:nvSpPr>
        <p:spPr>
          <a:xfrm>
            <a:off x="461266" y="626006"/>
            <a:ext cx="3945531" cy="1084912"/>
          </a:xfrm>
          <a:prstGeom prst="rect">
            <a:avLst/>
          </a:prstGeom>
          <a:noFill/>
        </p:spPr>
        <p:txBody>
          <a:bodyPr wrap="square" lIns="91440" tIns="45720" rIns="91440" bIns="45720" rtlCol="0" anchor="t">
            <a:spAutoFit/>
          </a:bodyPr>
          <a:lstStyle/>
          <a:p>
            <a:pPr algn="ctr"/>
            <a:r>
              <a:rPr lang="en-US" sz="2150" dirty="0">
                <a:solidFill>
                  <a:srgbClr val="FF0000"/>
                </a:solidFill>
                <a:latin typeface="Algerian"/>
              </a:rPr>
              <a:t>Las Positas College</a:t>
            </a:r>
            <a:endParaRPr lang="en-US" dirty="0"/>
          </a:p>
          <a:p>
            <a:pPr algn="ctr"/>
            <a:r>
              <a:rPr lang="en-US" sz="2150" dirty="0">
                <a:solidFill>
                  <a:srgbClr val="FF0000"/>
                </a:solidFill>
                <a:latin typeface="Algerian"/>
              </a:rPr>
              <a:t>Transfer Week</a:t>
            </a:r>
            <a:endParaRPr lang="en-US"/>
          </a:p>
          <a:p>
            <a:pPr algn="ctr"/>
            <a:r>
              <a:rPr lang="en-US" sz="2150" dirty="0">
                <a:solidFill>
                  <a:srgbClr val="FF0000"/>
                </a:solidFill>
                <a:latin typeface="Algerian"/>
              </a:rPr>
              <a:t>October, 2022  </a:t>
            </a:r>
            <a:endParaRPr lang="en-US" sz="2150" dirty="0">
              <a:solidFill>
                <a:srgbClr val="FF0000"/>
              </a:solidFill>
              <a:latin typeface="Algerian" panose="04020705040A02060702" pitchFamily="82" charset="0"/>
            </a:endParaRPr>
          </a:p>
        </p:txBody>
      </p:sp>
      <p:sp>
        <p:nvSpPr>
          <p:cNvPr id="10" name="TextBox 9">
            <a:extLst>
              <a:ext uri="{FF2B5EF4-FFF2-40B4-BE49-F238E27FC236}">
                <a16:creationId xmlns:a16="http://schemas.microsoft.com/office/drawing/2014/main" id="{4BCEE2E2-42DD-490A-BB3A-0A5831A551AD}"/>
              </a:ext>
            </a:extLst>
          </p:cNvPr>
          <p:cNvSpPr txBox="1"/>
          <p:nvPr/>
        </p:nvSpPr>
        <p:spPr>
          <a:xfrm>
            <a:off x="1250252" y="2243134"/>
            <a:ext cx="5299364" cy="1036502"/>
          </a:xfrm>
          <a:prstGeom prst="rect">
            <a:avLst/>
          </a:prstGeom>
          <a:noFill/>
        </p:spPr>
        <p:txBody>
          <a:bodyPr wrap="square" rtlCol="0">
            <a:spAutoFit/>
          </a:bodyPr>
          <a:lstStyle/>
          <a:p>
            <a:r>
              <a:rPr lang="en-US" sz="1227" b="1" dirty="0">
                <a:solidFill>
                  <a:srgbClr val="FF0000"/>
                </a:solidFill>
              </a:rPr>
              <a:t>10/3/22 – Transfer Basics Workshop @ 11am – 12pm – Rm # 1604</a:t>
            </a:r>
          </a:p>
          <a:p>
            <a:r>
              <a:rPr lang="en-US" sz="1227" b="1" dirty="0">
                <a:solidFill>
                  <a:srgbClr val="FF0000"/>
                </a:solidFill>
              </a:rPr>
              <a:t>10/4/22 -  UC/CSU Application Open Lab @ 11am – 12pm – Rm # 1604</a:t>
            </a:r>
          </a:p>
          <a:p>
            <a:r>
              <a:rPr lang="en-US" sz="1227" b="1" dirty="0">
                <a:solidFill>
                  <a:srgbClr val="FF0000"/>
                </a:solidFill>
              </a:rPr>
              <a:t>10/5/22 – Transferring out of State ASU Workshop @ 11am – 12pm (Virtual)</a:t>
            </a:r>
          </a:p>
          <a:p>
            <a:r>
              <a:rPr lang="en-US" sz="1227" b="1" dirty="0">
                <a:solidFill>
                  <a:srgbClr val="FF0000"/>
                </a:solidFill>
              </a:rPr>
              <a:t>10/6/22 – CCC to HBCU Workshop - @ 1pm – 2pm (Virtual) </a:t>
            </a:r>
          </a:p>
          <a:p>
            <a:r>
              <a:rPr lang="en-US" sz="1227" b="1" dirty="0">
                <a:solidFill>
                  <a:srgbClr val="FF0000"/>
                </a:solidFill>
              </a:rPr>
              <a:t>10/6/22 – UC Personal Statement Workshop @ 11am – 12pm – Rm # 1604</a:t>
            </a:r>
          </a:p>
        </p:txBody>
      </p:sp>
      <p:pic>
        <p:nvPicPr>
          <p:cNvPr id="12" name="Picture 11">
            <a:extLst>
              <a:ext uri="{FF2B5EF4-FFF2-40B4-BE49-F238E27FC236}">
                <a16:creationId xmlns:a16="http://schemas.microsoft.com/office/drawing/2014/main" id="{C630781D-D9AC-4749-B1CB-54C939EF68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4288" y="5336446"/>
            <a:ext cx="1966017" cy="1518844"/>
          </a:xfrm>
          <a:prstGeom prst="rect">
            <a:avLst/>
          </a:prstGeom>
        </p:spPr>
      </p:pic>
      <p:pic>
        <p:nvPicPr>
          <p:cNvPr id="14" name="Picture 13">
            <a:extLst>
              <a:ext uri="{FF2B5EF4-FFF2-40B4-BE49-F238E27FC236}">
                <a16:creationId xmlns:a16="http://schemas.microsoft.com/office/drawing/2014/main" id="{149744F6-0EFC-457A-B13B-93E68688FA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9707" y="5270066"/>
            <a:ext cx="1495771" cy="1495771"/>
          </a:xfrm>
          <a:prstGeom prst="rect">
            <a:avLst/>
          </a:prstGeom>
        </p:spPr>
      </p:pic>
      <p:sp>
        <p:nvSpPr>
          <p:cNvPr id="15" name="TextBox 14">
            <a:extLst>
              <a:ext uri="{FF2B5EF4-FFF2-40B4-BE49-F238E27FC236}">
                <a16:creationId xmlns:a16="http://schemas.microsoft.com/office/drawing/2014/main" id="{B0063534-E703-45A9-9C69-F038660D0028}"/>
              </a:ext>
            </a:extLst>
          </p:cNvPr>
          <p:cNvSpPr txBox="1"/>
          <p:nvPr/>
        </p:nvSpPr>
        <p:spPr>
          <a:xfrm>
            <a:off x="6610516" y="5745179"/>
            <a:ext cx="1421476" cy="344069"/>
          </a:xfrm>
          <a:prstGeom prst="rect">
            <a:avLst/>
          </a:prstGeom>
          <a:noFill/>
        </p:spPr>
        <p:txBody>
          <a:bodyPr wrap="square" rtlCol="0">
            <a:spAutoFit/>
          </a:bodyPr>
          <a:lstStyle/>
          <a:p>
            <a:r>
              <a:rPr lang="en-US" sz="1636" dirty="0">
                <a:solidFill>
                  <a:schemeClr val="accent1">
                    <a:lumMod val="75000"/>
                  </a:schemeClr>
                </a:solidFill>
              </a:rPr>
              <a:t>Click QR Code</a:t>
            </a:r>
          </a:p>
        </p:txBody>
      </p:sp>
    </p:spTree>
    <p:extLst>
      <p:ext uri="{BB962C8B-B14F-4D97-AF65-F5344CB8AC3E}">
        <p14:creationId xmlns:p14="http://schemas.microsoft.com/office/powerpoint/2010/main" val="4279184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 text&#10;&#10;Description automatically generated">
            <a:extLst>
              <a:ext uri="{FF2B5EF4-FFF2-40B4-BE49-F238E27FC236}">
                <a16:creationId xmlns:a16="http://schemas.microsoft.com/office/drawing/2014/main" id="{041DD1C0-A0E6-5710-8642-02A0567E7D2A}"/>
              </a:ext>
            </a:extLst>
          </p:cNvPr>
          <p:cNvPicPr>
            <a:picLocks noChangeAspect="1"/>
          </p:cNvPicPr>
          <p:nvPr/>
        </p:nvPicPr>
        <p:blipFill>
          <a:blip r:embed="rId2"/>
          <a:stretch>
            <a:fillRect/>
          </a:stretch>
        </p:blipFill>
        <p:spPr>
          <a:xfrm>
            <a:off x="2077278" y="182475"/>
            <a:ext cx="4701208" cy="6115363"/>
          </a:xfrm>
          <a:prstGeom prst="rect">
            <a:avLst/>
          </a:prstGeom>
        </p:spPr>
      </p:pic>
      <p:sp>
        <p:nvSpPr>
          <p:cNvPr id="3" name="TextBox 2">
            <a:extLst>
              <a:ext uri="{FF2B5EF4-FFF2-40B4-BE49-F238E27FC236}">
                <a16:creationId xmlns:a16="http://schemas.microsoft.com/office/drawing/2014/main" id="{471EE3D6-F693-DE5E-12CE-63D6C91CDCA0}"/>
              </a:ext>
            </a:extLst>
          </p:cNvPr>
          <p:cNvSpPr txBox="1"/>
          <p:nvPr/>
        </p:nvSpPr>
        <p:spPr>
          <a:xfrm>
            <a:off x="3001616" y="6231834"/>
            <a:ext cx="2862469" cy="2981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1661790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49FEC9-5437-D16E-1A15-8A41F0EABBAB}"/>
              </a:ext>
            </a:extLst>
          </p:cNvPr>
          <p:cNvSpPr txBox="1"/>
          <p:nvPr/>
        </p:nvSpPr>
        <p:spPr>
          <a:xfrm>
            <a:off x="408214" y="714603"/>
            <a:ext cx="8565225" cy="5190523"/>
          </a:xfrm>
          <a:prstGeom prst="rect">
            <a:avLst/>
          </a:prstGeom>
          <a:noFill/>
        </p:spPr>
        <p:txBody>
          <a:bodyPr wrap="square" lIns="91440" tIns="45720" rIns="91440" bIns="45720" anchor="t">
            <a:spAutoFit/>
          </a:bodyPr>
          <a:lstStyle/>
          <a:p>
            <a:pPr marL="0" marR="0">
              <a:spcBef>
                <a:spcPts val="0"/>
              </a:spcBef>
              <a:spcAft>
                <a:spcPts val="225"/>
              </a:spcAft>
            </a:pPr>
            <a:endParaRPr lang="en-US" sz="1600" b="1" dirty="0">
              <a:latin typeface="Calibri" panose="020F0502020204030204" pitchFamily="34" charset="0"/>
              <a:ea typeface="Times New Roman" panose="02020603050405020304" pitchFamily="18" charset="0"/>
              <a:cs typeface="Calibri" panose="020F0502020204030204" pitchFamily="34" charset="0"/>
            </a:endParaRPr>
          </a:p>
          <a:p>
            <a:pPr marL="1371600" indent="-1371600">
              <a:spcAft>
                <a:spcPts val="225"/>
              </a:spcAft>
            </a:pPr>
            <a:r>
              <a:rPr lang="en-US" sz="1800" dirty="0">
                <a:solidFill>
                  <a:srgbClr val="000000"/>
                </a:solidFill>
                <a:effectLst/>
                <a:latin typeface="Calibri"/>
                <a:ea typeface="Times New Roman" panose="02020603050405020304" pitchFamily="18" charset="0"/>
                <a:cs typeface="Calibri"/>
              </a:rPr>
              <a:t>1:00 – </a:t>
            </a:r>
            <a:r>
              <a:rPr lang="en-US" sz="1800" dirty="0">
                <a:latin typeface="Calibri"/>
                <a:ea typeface="Times New Roman" panose="02020603050405020304" pitchFamily="18" charset="0"/>
                <a:cs typeface="Calibri"/>
              </a:rPr>
              <a:t>1:10</a:t>
            </a:r>
            <a:r>
              <a:rPr lang="en-US" sz="1800" dirty="0">
                <a:solidFill>
                  <a:srgbClr val="000000"/>
                </a:solidFill>
                <a:effectLst/>
                <a:latin typeface="Calibri"/>
                <a:ea typeface="Times New Roman" panose="02020603050405020304" pitchFamily="18" charset="0"/>
                <a:cs typeface="Calibri"/>
              </a:rPr>
              <a:t> pm	Welcome</a:t>
            </a:r>
            <a:r>
              <a:rPr lang="en-US" sz="1800" dirty="0">
                <a:latin typeface="Calibri"/>
                <a:ea typeface="Times New Roman" panose="02020603050405020304" pitchFamily="18" charset="0"/>
                <a:cs typeface="Calibri"/>
              </a:rPr>
              <a:t> and Introductions</a:t>
            </a:r>
          </a:p>
          <a:p>
            <a:pPr marL="1371600" marR="0" indent="-1371600">
              <a:spcBef>
                <a:spcPts val="0"/>
              </a:spcBef>
              <a:spcAft>
                <a:spcPts val="225"/>
              </a:spcAft>
            </a:pPr>
            <a:endParaRPr lang="en-US" sz="1800" dirty="0">
              <a:effectLst/>
              <a:latin typeface="Calibri" panose="020F0502020204030204" pitchFamily="34" charset="0"/>
              <a:ea typeface="Calibri" panose="020F0502020204030204" pitchFamily="34" charset="0"/>
            </a:endParaRPr>
          </a:p>
          <a:p>
            <a:pPr marL="1371600" indent="-1371600"/>
            <a:r>
              <a:rPr lang="en-US" sz="1800" dirty="0">
                <a:latin typeface="Calibri"/>
                <a:ea typeface="Times New Roman" panose="02020603050405020304" pitchFamily="18" charset="0"/>
                <a:cs typeface="Calibri"/>
              </a:rPr>
              <a:t>1:10</a:t>
            </a:r>
            <a:r>
              <a:rPr lang="en-US" sz="1800" dirty="0">
                <a:solidFill>
                  <a:srgbClr val="000000"/>
                </a:solidFill>
                <a:effectLst/>
                <a:latin typeface="Calibri"/>
                <a:ea typeface="Times New Roman" panose="02020603050405020304" pitchFamily="18" charset="0"/>
                <a:cs typeface="Calibri"/>
              </a:rPr>
              <a:t> – </a:t>
            </a:r>
            <a:r>
              <a:rPr lang="en-US" sz="1800" dirty="0">
                <a:latin typeface="Calibri"/>
                <a:ea typeface="Times New Roman" panose="02020603050405020304" pitchFamily="18" charset="0"/>
                <a:cs typeface="Calibri"/>
              </a:rPr>
              <a:t>1:20		Steering Committee:</a:t>
            </a:r>
            <a:r>
              <a:rPr lang="en-US" sz="1800" dirty="0">
                <a:solidFill>
                  <a:srgbClr val="000000"/>
                </a:solidFill>
                <a:effectLst/>
                <a:latin typeface="Calibri"/>
                <a:ea typeface="Times New Roman" panose="02020603050405020304" pitchFamily="18" charset="0"/>
                <a:cs typeface="Calibri"/>
              </a:rPr>
              <a:t> EBCAN </a:t>
            </a:r>
            <a:r>
              <a:rPr lang="en-US" sz="1800" dirty="0">
                <a:latin typeface="Calibri"/>
                <a:ea typeface="Times New Roman" panose="02020603050405020304" pitchFamily="18" charset="0"/>
                <a:cs typeface="Calibri"/>
              </a:rPr>
              <a:t>History, </a:t>
            </a:r>
            <a:r>
              <a:rPr lang="en-US" sz="1800" dirty="0">
                <a:solidFill>
                  <a:srgbClr val="000000"/>
                </a:solidFill>
                <a:effectLst/>
                <a:latin typeface="Calibri"/>
                <a:ea typeface="Times New Roman" panose="02020603050405020304" pitchFamily="18" charset="0"/>
                <a:cs typeface="Calibri"/>
              </a:rPr>
              <a:t>Context</a:t>
            </a:r>
            <a:r>
              <a:rPr lang="en-US" sz="1800" dirty="0">
                <a:latin typeface="Calibri"/>
                <a:ea typeface="Times New Roman" panose="02020603050405020304" pitchFamily="18" charset="0"/>
                <a:cs typeface="Calibri"/>
              </a:rPr>
              <a:t>, and Importance</a:t>
            </a:r>
          </a:p>
          <a:p>
            <a:pPr marL="1371600" indent="-1371600"/>
            <a:endParaRPr lang="en-US" sz="1800" dirty="0">
              <a:latin typeface="Calibri" panose="020F0502020204030204" pitchFamily="34" charset="0"/>
              <a:ea typeface="Times New Roman" panose="02020603050405020304" pitchFamily="18" charset="0"/>
            </a:endParaRPr>
          </a:p>
          <a:p>
            <a:pPr marL="1371600" indent="-1371600"/>
            <a:r>
              <a:rPr lang="en-US" sz="1800" dirty="0">
                <a:latin typeface="Calibri"/>
                <a:ea typeface="Times New Roman" panose="02020603050405020304" pitchFamily="18" charset="0"/>
                <a:cs typeface="Calibri"/>
              </a:rPr>
              <a:t>1:20</a:t>
            </a:r>
            <a:r>
              <a:rPr lang="en-US" sz="1800" dirty="0">
                <a:solidFill>
                  <a:srgbClr val="000000"/>
                </a:solidFill>
                <a:effectLst/>
                <a:latin typeface="Calibri"/>
                <a:ea typeface="Times New Roman" panose="02020603050405020304" pitchFamily="18" charset="0"/>
                <a:cs typeface="Calibri"/>
              </a:rPr>
              <a:t> – 1:55</a:t>
            </a:r>
            <a:r>
              <a:rPr lang="en-US" sz="1800" dirty="0">
                <a:latin typeface="Calibri"/>
                <a:ea typeface="Times New Roman" panose="02020603050405020304" pitchFamily="18" charset="0"/>
                <a:cs typeface="Calibri"/>
              </a:rPr>
              <a:t>		</a:t>
            </a:r>
            <a:r>
              <a:rPr lang="en-US" sz="1800" dirty="0">
                <a:solidFill>
                  <a:srgbClr val="000000"/>
                </a:solidFill>
                <a:effectLst/>
                <a:latin typeface="Calibri"/>
                <a:ea typeface="Times New Roman" panose="02020603050405020304" pitchFamily="18" charset="0"/>
                <a:cs typeface="Calibri"/>
              </a:rPr>
              <a:t>Team Presentations: Accomplishments</a:t>
            </a:r>
            <a:r>
              <a:rPr lang="en-US" sz="1800" dirty="0">
                <a:latin typeface="Calibri"/>
                <a:ea typeface="Times New Roman" panose="02020603050405020304" pitchFamily="18" charset="0"/>
                <a:cs typeface="Calibri"/>
              </a:rPr>
              <a:t> </a:t>
            </a:r>
            <a:r>
              <a:rPr lang="en-US" sz="1800" dirty="0">
                <a:solidFill>
                  <a:srgbClr val="000000"/>
                </a:solidFill>
                <a:effectLst/>
                <a:latin typeface="Calibri"/>
                <a:ea typeface="Times New Roman" panose="02020603050405020304" pitchFamily="18" charset="0"/>
                <a:cs typeface="Calibri"/>
              </a:rPr>
              <a:t> </a:t>
            </a:r>
            <a:r>
              <a:rPr lang="en-US" sz="1800" dirty="0">
                <a:latin typeface="Calibri"/>
                <a:ea typeface="Times New Roman" panose="02020603050405020304" pitchFamily="18" charset="0"/>
                <a:cs typeface="Calibri"/>
              </a:rPr>
              <a:t>and Looking</a:t>
            </a:r>
            <a:r>
              <a:rPr lang="en-US" sz="1800" dirty="0">
                <a:solidFill>
                  <a:srgbClr val="000000"/>
                </a:solidFill>
                <a:effectLst/>
                <a:latin typeface="Calibri"/>
                <a:ea typeface="Times New Roman" panose="02020603050405020304" pitchFamily="18" charset="0"/>
                <a:cs typeface="Calibri"/>
              </a:rPr>
              <a:t> ahead </a:t>
            </a:r>
            <a:r>
              <a:rPr lang="en-US" sz="1800" dirty="0">
                <a:latin typeface="Calibri"/>
                <a:ea typeface="Times New Roman" panose="02020603050405020304" pitchFamily="18" charset="0"/>
                <a:cs typeface="Calibri"/>
              </a:rPr>
              <a:t> </a:t>
            </a:r>
            <a:endParaRPr lang="en-US" sz="1800" dirty="0">
              <a:latin typeface="Times New Roman"/>
              <a:ea typeface="Times New Roman" panose="02020603050405020304" pitchFamily="18" charset="0"/>
            </a:endParaRPr>
          </a:p>
          <a:p>
            <a:pPr marL="2286000" lvl="6" indent="-282575" fontAlgn="base">
              <a:lnSpc>
                <a:spcPct val="107000"/>
              </a:lnSpc>
              <a:buFont typeface="Arial" panose="020B0604020202020204" pitchFamily="34" charset="0"/>
              <a:buChar char="•"/>
            </a:pPr>
            <a:r>
              <a:rPr lang="en-US" sz="1800" dirty="0">
                <a:solidFill>
                  <a:srgbClr val="000000"/>
                </a:solidFill>
                <a:effectLst/>
                <a:latin typeface="Calibri"/>
                <a:ea typeface="Times New Roman" panose="02020603050405020304" pitchFamily="18" charset="0"/>
                <a:cs typeface="Calibri"/>
              </a:rPr>
              <a:t>Technology and Data</a:t>
            </a:r>
            <a:endParaRPr lang="en-US" sz="1800" dirty="0">
              <a:effectLst/>
              <a:latin typeface="Calibri"/>
              <a:ea typeface="Calibri" panose="020F0502020204030204" pitchFamily="34" charset="0"/>
              <a:cs typeface="Calibri"/>
            </a:endParaRPr>
          </a:p>
          <a:p>
            <a:pPr marL="2286000" lvl="6" indent="-282575" fontAlgn="base">
              <a:lnSpc>
                <a:spcPct val="107000"/>
              </a:lnSpc>
              <a:buFont typeface="Arial" panose="020B0604020202020204" pitchFamily="34" charset="0"/>
              <a:buChar char="•"/>
            </a:pPr>
            <a:r>
              <a:rPr lang="en-US" sz="1800" dirty="0">
                <a:latin typeface="Calibri"/>
                <a:ea typeface="Times New Roman" panose="02020603050405020304" pitchFamily="18" charset="0"/>
                <a:cs typeface="Calibri"/>
              </a:rPr>
              <a:t>Pathways</a:t>
            </a:r>
            <a:endParaRPr lang="en-US" sz="1800" dirty="0">
              <a:latin typeface="Times New Roman"/>
              <a:ea typeface="Calibri" panose="020F0502020204030204" pitchFamily="34" charset="0"/>
              <a:cs typeface="Calibri"/>
            </a:endParaRPr>
          </a:p>
          <a:p>
            <a:pPr marL="2286000" lvl="6" indent="-282575" fontAlgn="base">
              <a:lnSpc>
                <a:spcPct val="107000"/>
              </a:lnSpc>
              <a:buFont typeface="Arial" panose="020B0604020202020204" pitchFamily="34" charset="0"/>
              <a:buChar char="•"/>
            </a:pPr>
            <a:r>
              <a:rPr lang="en-US" sz="1800" dirty="0">
                <a:latin typeface="Calibri"/>
                <a:ea typeface="Times New Roman" panose="02020603050405020304" pitchFamily="18" charset="0"/>
                <a:cs typeface="Calibri"/>
              </a:rPr>
              <a:t>Student Supports</a:t>
            </a:r>
          </a:p>
          <a:p>
            <a:pPr marL="2286000" lvl="6" indent="-282575" fontAlgn="base">
              <a:lnSpc>
                <a:spcPct val="107000"/>
              </a:lnSpc>
              <a:buFont typeface="Arial" panose="020B0604020202020204" pitchFamily="34" charset="0"/>
              <a:buChar char="•"/>
            </a:pPr>
            <a:r>
              <a:rPr lang="en-US" sz="1800" dirty="0">
                <a:latin typeface="Calibri"/>
                <a:ea typeface="Calibri" panose="020F0502020204030204" pitchFamily="34" charset="0"/>
                <a:cs typeface="Calibri"/>
              </a:rPr>
              <a:t>Communications</a:t>
            </a:r>
          </a:p>
          <a:p>
            <a:pPr marL="2286000" lvl="6" indent="-282575" fontAlgn="base">
              <a:lnSpc>
                <a:spcPct val="107000"/>
              </a:lnSpc>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endParaRPr>
          </a:p>
          <a:p>
            <a:pPr marL="1371600" marR="0" indent="-1371600">
              <a:spcBef>
                <a:spcPts val="0"/>
              </a:spcBef>
              <a:spcAft>
                <a:spcPts val="0"/>
              </a:spcAft>
            </a:pPr>
            <a:r>
              <a:rPr lang="en-US" sz="1800" dirty="0">
                <a:solidFill>
                  <a:srgbClr val="000000"/>
                </a:solidFill>
                <a:effectLst/>
                <a:latin typeface="Calibri"/>
                <a:ea typeface="Times New Roman" panose="02020603050405020304" pitchFamily="18" charset="0"/>
                <a:cs typeface="Calibri"/>
              </a:rPr>
              <a:t>1:55 -2:05		Steering committee</a:t>
            </a:r>
            <a:r>
              <a:rPr lang="en-US" sz="1800" dirty="0">
                <a:latin typeface="Calibri"/>
                <a:ea typeface="Times New Roman" panose="02020603050405020304" pitchFamily="18" charset="0"/>
                <a:cs typeface="Calibri"/>
              </a:rPr>
              <a:t>:</a:t>
            </a:r>
            <a:r>
              <a:rPr lang="en-US" sz="1800" dirty="0">
                <a:solidFill>
                  <a:srgbClr val="000000"/>
                </a:solidFill>
                <a:effectLst/>
                <a:latin typeface="Calibri"/>
                <a:ea typeface="Times New Roman" panose="02020603050405020304" pitchFamily="18" charset="0"/>
                <a:cs typeface="Calibri"/>
              </a:rPr>
              <a:t> </a:t>
            </a:r>
            <a:r>
              <a:rPr lang="en-US" sz="1800" dirty="0">
                <a:latin typeface="Calibri"/>
                <a:ea typeface="Times New Roman" panose="02020603050405020304" pitchFamily="18" charset="0"/>
                <a:cs typeface="Calibri"/>
              </a:rPr>
              <a:t>Reflections</a:t>
            </a:r>
            <a:r>
              <a:rPr lang="en-US" sz="1800" dirty="0">
                <a:solidFill>
                  <a:srgbClr val="000000"/>
                </a:solidFill>
                <a:effectLst/>
                <a:latin typeface="Calibri"/>
                <a:ea typeface="Times New Roman" panose="02020603050405020304" pitchFamily="18" charset="0"/>
                <a:cs typeface="Calibri"/>
              </a:rPr>
              <a:t>, </a:t>
            </a:r>
            <a:r>
              <a:rPr lang="en-US" sz="1800" dirty="0">
                <a:latin typeface="Calibri"/>
                <a:ea typeface="Times New Roman" panose="02020603050405020304" pitchFamily="18" charset="0"/>
                <a:cs typeface="Calibri"/>
              </a:rPr>
              <a:t>Commitments</a:t>
            </a:r>
            <a:r>
              <a:rPr lang="en-US" sz="1800" dirty="0">
                <a:solidFill>
                  <a:srgbClr val="000000"/>
                </a:solidFill>
                <a:effectLst/>
                <a:latin typeface="Calibri"/>
                <a:ea typeface="Times New Roman" panose="02020603050405020304" pitchFamily="18" charset="0"/>
                <a:cs typeface="Calibri"/>
              </a:rPr>
              <a:t>, </a:t>
            </a:r>
            <a:r>
              <a:rPr lang="en-US" sz="1800" dirty="0">
                <a:latin typeface="Calibri"/>
                <a:ea typeface="Times New Roman" panose="02020603050405020304" pitchFamily="18" charset="0"/>
                <a:cs typeface="Calibri"/>
              </a:rPr>
              <a:t>Vision</a:t>
            </a:r>
            <a:r>
              <a:rPr lang="en-US" sz="1800" dirty="0">
                <a:solidFill>
                  <a:srgbClr val="000000"/>
                </a:solidFill>
                <a:effectLst/>
                <a:latin typeface="Calibri"/>
                <a:ea typeface="Times New Roman" panose="02020603050405020304" pitchFamily="18" charset="0"/>
                <a:cs typeface="Calibri"/>
              </a:rPr>
              <a:t> forward</a:t>
            </a:r>
            <a:endParaRPr lang="en-US" sz="1800" dirty="0">
              <a:effectLst/>
              <a:latin typeface="Times New Roman"/>
              <a:ea typeface="Calibri" panose="020F0502020204030204" pitchFamily="34" charset="0"/>
              <a:cs typeface="Calibri"/>
            </a:endParaRPr>
          </a:p>
          <a:p>
            <a:pPr marL="182880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1371600" marR="0" indent="-1371600">
              <a:spcBef>
                <a:spcPts val="0"/>
              </a:spcBef>
              <a:spcAft>
                <a:spcPts val="0"/>
              </a:spcAft>
            </a:pPr>
            <a:r>
              <a:rPr lang="en-US" sz="1800" dirty="0">
                <a:solidFill>
                  <a:srgbClr val="000000"/>
                </a:solidFill>
                <a:effectLst/>
                <a:latin typeface="Calibri"/>
                <a:ea typeface="Times New Roman" panose="02020603050405020304" pitchFamily="18" charset="0"/>
                <a:cs typeface="Calibri"/>
              </a:rPr>
              <a:t>2:05 – 2:50		Points of connection: small group discussion and discovery</a:t>
            </a:r>
          </a:p>
          <a:p>
            <a:pPr marL="1371600" marR="0" indent="-137160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1371600" lvl="1" indent="-1371600"/>
            <a:r>
              <a:rPr lang="en-US" sz="1800" dirty="0">
                <a:solidFill>
                  <a:srgbClr val="000000"/>
                </a:solidFill>
                <a:effectLst/>
                <a:latin typeface="Calibri"/>
                <a:ea typeface="Times New Roman" panose="02020603050405020304" pitchFamily="18" charset="0"/>
                <a:cs typeface="Calibri"/>
              </a:rPr>
              <a:t>2:50 - 3:00		Closing and next steps</a:t>
            </a:r>
            <a:r>
              <a:rPr lang="en-US" sz="1800" dirty="0">
                <a:latin typeface="Calibri"/>
                <a:ea typeface="Times New Roman" panose="02020603050405020304" pitchFamily="18" charset="0"/>
                <a:cs typeface="Calibri"/>
              </a:rPr>
              <a:t> </a:t>
            </a:r>
            <a:endParaRPr lang="en-US" sz="1800" dirty="0">
              <a:effectLst/>
              <a:latin typeface="Calibri" panose="020F0502020204030204" pitchFamily="34" charset="0"/>
              <a:ea typeface="Calibri" panose="020F0502020204030204" pitchFamily="34" charset="0"/>
            </a:endParaRPr>
          </a:p>
          <a:p>
            <a:pPr lvl="1"/>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Title 1">
            <a:extLst>
              <a:ext uri="{FF2B5EF4-FFF2-40B4-BE49-F238E27FC236}">
                <a16:creationId xmlns:a16="http://schemas.microsoft.com/office/drawing/2014/main" id="{04876218-B370-C8C5-46AB-C6BB8BFDBF5B}"/>
              </a:ext>
            </a:extLst>
          </p:cNvPr>
          <p:cNvSpPr txBox="1">
            <a:spLocks/>
          </p:cNvSpPr>
          <p:nvPr/>
        </p:nvSpPr>
        <p:spPr>
          <a:xfrm>
            <a:off x="261257" y="192703"/>
            <a:ext cx="7340600" cy="1143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a:solidFill>
                  <a:srgbClr val="C00000"/>
                </a:solidFill>
                <a:latin typeface="Montserrat" panose="00000500000000000000" pitchFamily="2" charset="0"/>
              </a:rPr>
              <a:t>Agenda</a:t>
            </a:r>
          </a:p>
        </p:txBody>
      </p:sp>
    </p:spTree>
    <p:extLst>
      <p:ext uri="{BB962C8B-B14F-4D97-AF65-F5344CB8AC3E}">
        <p14:creationId xmlns:p14="http://schemas.microsoft.com/office/powerpoint/2010/main" val="3845524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6895E-4BE3-12AB-6CC5-8D734CEE23C5}"/>
              </a:ext>
            </a:extLst>
          </p:cNvPr>
          <p:cNvSpPr txBox="1">
            <a:spLocks/>
          </p:cNvSpPr>
          <p:nvPr/>
        </p:nvSpPr>
        <p:spPr>
          <a:xfrm>
            <a:off x="457200" y="510105"/>
            <a:ext cx="7340600" cy="1143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a:solidFill>
                  <a:srgbClr val="C00000"/>
                </a:solidFill>
                <a:latin typeface="Montserrat" panose="00000500000000000000" pitchFamily="2" charset="0"/>
              </a:rPr>
              <a:t>Introductions</a:t>
            </a:r>
            <a:br>
              <a:rPr lang="en-US" sz="2400">
                <a:solidFill>
                  <a:srgbClr val="C00000"/>
                </a:solidFill>
                <a:latin typeface="Montserrat" panose="00000500000000000000" pitchFamily="2" charset="0"/>
              </a:rPr>
            </a:br>
            <a:br>
              <a:rPr lang="en-US" sz="2400">
                <a:solidFill>
                  <a:srgbClr val="C00000"/>
                </a:solidFill>
                <a:latin typeface="Montserrat" panose="00000500000000000000" pitchFamily="2" charset="0"/>
              </a:rPr>
            </a:br>
            <a:endParaRPr lang="en-US" sz="2400">
              <a:solidFill>
                <a:srgbClr val="C00000"/>
              </a:solidFill>
              <a:latin typeface="Montserrat" panose="00000500000000000000" pitchFamily="2" charset="0"/>
            </a:endParaRPr>
          </a:p>
        </p:txBody>
      </p:sp>
    </p:spTree>
    <p:extLst>
      <p:ext uri="{BB962C8B-B14F-4D97-AF65-F5344CB8AC3E}">
        <p14:creationId xmlns:p14="http://schemas.microsoft.com/office/powerpoint/2010/main" val="833051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0"/>
          <p:cNvSpPr txBox="1">
            <a:spLocks noGrp="1"/>
          </p:cNvSpPr>
          <p:nvPr>
            <p:ph type="title" idx="4294967295"/>
          </p:nvPr>
        </p:nvSpPr>
        <p:spPr>
          <a:xfrm>
            <a:off x="457200" y="387195"/>
            <a:ext cx="8229600" cy="571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595959"/>
              </a:buClr>
              <a:buSzPts val="2600"/>
              <a:buFont typeface="Arial"/>
              <a:buNone/>
            </a:pPr>
            <a:r>
              <a:rPr lang="en-US" sz="2600" b="1">
                <a:solidFill>
                  <a:srgbClr val="CC0000"/>
                </a:solidFill>
                <a:latin typeface="Montserrat"/>
                <a:ea typeface="Montserrat"/>
                <a:cs typeface="Montserrat"/>
                <a:sym typeface="Montserrat"/>
              </a:rPr>
              <a:t>Vision</a:t>
            </a:r>
            <a:endParaRPr b="1">
              <a:solidFill>
                <a:srgbClr val="CC0000"/>
              </a:solidFill>
              <a:latin typeface="Montserrat"/>
              <a:ea typeface="Montserrat"/>
              <a:cs typeface="Montserrat"/>
              <a:sym typeface="Montserrat"/>
            </a:endParaRPr>
          </a:p>
        </p:txBody>
      </p:sp>
      <p:sp>
        <p:nvSpPr>
          <p:cNvPr id="126" name="Google Shape;126;p20"/>
          <p:cNvSpPr txBox="1">
            <a:spLocks noGrp="1"/>
          </p:cNvSpPr>
          <p:nvPr>
            <p:ph type="body" idx="4294967295"/>
          </p:nvPr>
        </p:nvSpPr>
        <p:spPr>
          <a:xfrm>
            <a:off x="587828" y="958695"/>
            <a:ext cx="8229600" cy="4857118"/>
          </a:xfrm>
          <a:prstGeom prst="rect">
            <a:avLst/>
          </a:prstGeom>
          <a:noFill/>
          <a:ln>
            <a:noFill/>
          </a:ln>
        </p:spPr>
        <p:txBody>
          <a:bodyPr spcFirstLastPara="1" wrap="square" lIns="91425" tIns="45700" rIns="91425" bIns="45700" anchor="t" anchorCtr="0">
            <a:noAutofit/>
          </a:bodyPr>
          <a:lstStyle/>
          <a:p>
            <a:pPr marL="42545" lvl="0" algn="l" rtl="0">
              <a:spcBef>
                <a:spcPts val="0"/>
              </a:spcBef>
              <a:spcAft>
                <a:spcPts val="0"/>
              </a:spcAft>
              <a:buClr>
                <a:schemeClr val="dk1"/>
              </a:buClr>
              <a:buSzPts val="1200"/>
            </a:pPr>
            <a:r>
              <a:rPr lang="en-US" sz="2000" b="1">
                <a:latin typeface="+mn-lt"/>
                <a:ea typeface="Montserrat"/>
                <a:cs typeface="Montserrat"/>
                <a:sym typeface="Montserrat"/>
              </a:rPr>
              <a:t>Develop the Agile Network </a:t>
            </a:r>
            <a:r>
              <a:rPr lang="en-US" sz="2000">
                <a:latin typeface="+mn-lt"/>
                <a:ea typeface="Montserrat"/>
                <a:cs typeface="Montserrat"/>
                <a:sym typeface="Montserrat"/>
              </a:rPr>
              <a:t>that is scalable, equity-centered, and  improves students' success across all demographics, leverages learning and supports on each campus, and fosters an expandable regional partnership.</a:t>
            </a:r>
            <a:endParaRPr lang="en-US" sz="1600">
              <a:latin typeface="+mn-lt"/>
              <a:ea typeface="Montserrat"/>
              <a:cs typeface="Montserrat"/>
              <a:sym typeface="Montserrat"/>
            </a:endParaRPr>
          </a:p>
          <a:p>
            <a:pPr marL="42545" lvl="0" algn="l" rtl="0">
              <a:spcBef>
                <a:spcPts val="0"/>
              </a:spcBef>
              <a:spcAft>
                <a:spcPts val="0"/>
              </a:spcAft>
              <a:buClr>
                <a:schemeClr val="dk1"/>
              </a:buClr>
              <a:buSzPts val="1200"/>
            </a:pPr>
            <a:endParaRPr sz="2000">
              <a:latin typeface="+mn-lt"/>
              <a:ea typeface="Montserrat"/>
              <a:cs typeface="Montserrat"/>
            </a:endParaRPr>
          </a:p>
          <a:p>
            <a:pPr marL="42545">
              <a:spcBef>
                <a:spcPts val="360"/>
              </a:spcBef>
              <a:buClr>
                <a:schemeClr val="dk1"/>
              </a:buClr>
              <a:buSzPts val="1200"/>
            </a:pPr>
            <a:r>
              <a:rPr lang="en-US" sz="2000" b="1">
                <a:latin typeface="+mn-lt"/>
                <a:ea typeface="Montserrat"/>
                <a:cs typeface="Montserrat"/>
                <a:sym typeface="Montserrat"/>
              </a:rPr>
              <a:t>Integrated Pathways:</a:t>
            </a:r>
            <a:r>
              <a:rPr lang="en-US" sz="2000">
                <a:latin typeface="+mn-lt"/>
                <a:ea typeface="Montserrat"/>
                <a:cs typeface="Montserrat"/>
                <a:sym typeface="Montserrat"/>
              </a:rPr>
              <a:t> further articulate shared pathways among the three campuses to reduce barriers and support students’ goal orientation and focus, thereby increasing the number and diversity of students reaching higher ed goals.</a:t>
            </a:r>
            <a:endParaRPr sz="2000">
              <a:latin typeface="+mn-lt"/>
              <a:ea typeface="Montserrat"/>
              <a:cs typeface="Montserrat"/>
            </a:endParaRPr>
          </a:p>
          <a:p>
            <a:pPr marL="404495" lvl="0" indent="-285750" algn="l" rtl="0">
              <a:spcBef>
                <a:spcPts val="360"/>
              </a:spcBef>
              <a:spcAft>
                <a:spcPts val="0"/>
              </a:spcAft>
              <a:buClr>
                <a:schemeClr val="dk1"/>
              </a:buClr>
              <a:buSzPts val="1800"/>
              <a:buFont typeface="Arial" panose="020B0604020202020204" pitchFamily="34" charset="0"/>
              <a:buChar char="•"/>
            </a:pPr>
            <a:endParaRPr sz="2000">
              <a:latin typeface="+mn-lt"/>
              <a:ea typeface="Montserrat"/>
              <a:cs typeface="Montserrat"/>
            </a:endParaRPr>
          </a:p>
          <a:p>
            <a:pPr marL="42545" lvl="0" algn="l" rtl="0">
              <a:spcBef>
                <a:spcPts val="360"/>
              </a:spcBef>
              <a:spcAft>
                <a:spcPts val="0"/>
              </a:spcAft>
              <a:buClr>
                <a:schemeClr val="dk1"/>
              </a:buClr>
              <a:buSzPts val="1200"/>
            </a:pPr>
            <a:r>
              <a:rPr lang="en-US" sz="2000" b="1">
                <a:latin typeface="+mn-lt"/>
                <a:ea typeface="Montserrat"/>
                <a:cs typeface="Montserrat"/>
                <a:sym typeface="Montserrat"/>
              </a:rPr>
              <a:t>Student Supports: </a:t>
            </a:r>
            <a:r>
              <a:rPr lang="en-US" sz="2000">
                <a:latin typeface="+mn-lt"/>
                <a:ea typeface="Montserrat"/>
                <a:cs typeface="Montserrat"/>
                <a:sym typeface="Montserrat"/>
              </a:rPr>
              <a:t>Coordinated workflows to ensure transfer processes are seamless and student experience are positive and inclusive on each campus.</a:t>
            </a:r>
            <a:endParaRPr lang="en-US" sz="2000">
              <a:latin typeface="+mn-lt"/>
              <a:ea typeface="Montserrat"/>
              <a:cs typeface="Montserrat"/>
            </a:endParaRPr>
          </a:p>
          <a:p>
            <a:pPr marL="42545" lvl="0" algn="l" rtl="0">
              <a:spcBef>
                <a:spcPts val="360"/>
              </a:spcBef>
              <a:spcAft>
                <a:spcPts val="0"/>
              </a:spcAft>
              <a:buClr>
                <a:schemeClr val="dk1"/>
              </a:buClr>
              <a:buSzPts val="1200"/>
            </a:pPr>
            <a:endParaRPr lang="en-US" sz="2000">
              <a:latin typeface="+mn-lt"/>
              <a:ea typeface="Montserrat"/>
              <a:cs typeface="Montserrat"/>
            </a:endParaRPr>
          </a:p>
          <a:p>
            <a:pPr marL="42545" lvl="0" algn="l" rtl="0">
              <a:spcBef>
                <a:spcPts val="360"/>
              </a:spcBef>
              <a:spcAft>
                <a:spcPts val="0"/>
              </a:spcAft>
              <a:buClr>
                <a:schemeClr val="dk1"/>
              </a:buClr>
              <a:buSzPts val="1200"/>
            </a:pPr>
            <a:r>
              <a:rPr lang="en-US" sz="2000" b="1">
                <a:latin typeface="+mn-lt"/>
                <a:ea typeface="Montserrat"/>
                <a:cs typeface="Montserrat"/>
                <a:sym typeface="Montserrat"/>
              </a:rPr>
              <a:t>Technology tools: </a:t>
            </a:r>
            <a:r>
              <a:rPr lang="en-US" sz="2000">
                <a:latin typeface="+mn-lt"/>
                <a:ea typeface="Montserrat"/>
                <a:cs typeface="Montserrat"/>
                <a:sym typeface="Montserrat"/>
              </a:rPr>
              <a:t>get transfer information into the hands of students, faculty, and advisors</a:t>
            </a:r>
            <a:endParaRPr lang="en-US" sz="2000">
              <a:latin typeface="+mn-lt"/>
              <a:ea typeface="Montserrat"/>
              <a:cs typeface="Montserrat"/>
            </a:endParaRPr>
          </a:p>
        </p:txBody>
      </p:sp>
    </p:spTree>
    <p:extLst>
      <p:ext uri="{BB962C8B-B14F-4D97-AF65-F5344CB8AC3E}">
        <p14:creationId xmlns:p14="http://schemas.microsoft.com/office/powerpoint/2010/main" val="890617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9"/>
          <p:cNvSpPr/>
          <p:nvPr/>
        </p:nvSpPr>
        <p:spPr>
          <a:xfrm>
            <a:off x="7935686" y="130629"/>
            <a:ext cx="1066800" cy="1328057"/>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Source Sans Pro"/>
              <a:ea typeface="Source Sans Pro"/>
              <a:cs typeface="Source Sans Pro"/>
              <a:sym typeface="Source Sans Pro"/>
            </a:endParaRPr>
          </a:p>
        </p:txBody>
      </p:sp>
      <p:sp>
        <p:nvSpPr>
          <p:cNvPr id="118" name="Google Shape;118;p19"/>
          <p:cNvSpPr txBox="1">
            <a:spLocks noGrp="1"/>
          </p:cNvSpPr>
          <p:nvPr>
            <p:ph type="title" idx="4294967295"/>
          </p:nvPr>
        </p:nvSpPr>
        <p:spPr>
          <a:xfrm>
            <a:off x="528900" y="303275"/>
            <a:ext cx="7713300" cy="504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595959"/>
              </a:buClr>
              <a:buSzPts val="2600"/>
              <a:buFont typeface="Arial"/>
              <a:buNone/>
            </a:pPr>
            <a:r>
              <a:rPr lang="en-US" sz="2400" b="1">
                <a:solidFill>
                  <a:srgbClr val="CC0000"/>
                </a:solidFill>
                <a:latin typeface="Montserrat"/>
                <a:ea typeface="Montserrat"/>
                <a:cs typeface="Montserrat"/>
                <a:sym typeface="Montserrat"/>
              </a:rPr>
              <a:t>Team Structure and Charges</a:t>
            </a:r>
            <a:endParaRPr sz="2400" b="1">
              <a:solidFill>
                <a:srgbClr val="CC0000"/>
              </a:solidFill>
              <a:latin typeface="Montserrat"/>
              <a:ea typeface="Montserrat"/>
              <a:cs typeface="Montserrat"/>
              <a:sym typeface="Montserrat"/>
            </a:endParaRPr>
          </a:p>
        </p:txBody>
      </p:sp>
      <p:sp>
        <p:nvSpPr>
          <p:cNvPr id="119" name="Google Shape;119;p19"/>
          <p:cNvSpPr txBox="1">
            <a:spLocks noGrp="1"/>
          </p:cNvSpPr>
          <p:nvPr>
            <p:ph type="body" idx="4294967295"/>
          </p:nvPr>
        </p:nvSpPr>
        <p:spPr>
          <a:xfrm>
            <a:off x="528900" y="1026396"/>
            <a:ext cx="8157900" cy="5297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757"/>
              <a:buNone/>
            </a:pPr>
            <a:r>
              <a:rPr lang="en-US" sz="1800">
                <a:latin typeface="+mn-lt"/>
                <a:ea typeface="Montserrat"/>
                <a:cs typeface="Montserrat"/>
                <a:sym typeface="Montserrat"/>
              </a:rPr>
              <a:t>We convened four intersegmental project teams with the following charges:</a:t>
            </a:r>
            <a:endParaRPr sz="1600">
              <a:latin typeface="+mn-lt"/>
              <a:ea typeface="Montserrat"/>
              <a:cs typeface="Montserrat"/>
              <a:sym typeface="Montserrat"/>
            </a:endParaRPr>
          </a:p>
          <a:p>
            <a:pPr marL="342900" lvl="0" indent="-284162" algn="l" rtl="0">
              <a:lnSpc>
                <a:spcPct val="90000"/>
              </a:lnSpc>
              <a:spcBef>
                <a:spcPts val="185"/>
              </a:spcBef>
              <a:spcAft>
                <a:spcPts val="0"/>
              </a:spcAft>
              <a:buClr>
                <a:schemeClr val="dk1"/>
              </a:buClr>
              <a:buSzPts val="925"/>
              <a:buFont typeface="Source Sans Pro"/>
              <a:buNone/>
            </a:pPr>
            <a:endParaRPr sz="1000">
              <a:latin typeface="+mn-lt"/>
              <a:ea typeface="Montserrat"/>
              <a:cs typeface="Montserrat"/>
              <a:sym typeface="Montserrat"/>
            </a:endParaRPr>
          </a:p>
          <a:p>
            <a:pPr marL="33528" lvl="0" algn="l" rtl="0">
              <a:lnSpc>
                <a:spcPct val="90000"/>
              </a:lnSpc>
              <a:spcBef>
                <a:spcPts val="333"/>
              </a:spcBef>
              <a:spcAft>
                <a:spcPts val="0"/>
              </a:spcAft>
              <a:buClr>
                <a:schemeClr val="dk1"/>
              </a:buClr>
              <a:buSzPts val="1200"/>
            </a:pPr>
            <a:r>
              <a:rPr lang="en-US" sz="2000" b="1">
                <a:latin typeface="+mn-lt"/>
                <a:ea typeface="Montserrat"/>
                <a:cs typeface="Montserrat"/>
                <a:sym typeface="Montserrat"/>
              </a:rPr>
              <a:t>Technology/Data Team</a:t>
            </a:r>
            <a:r>
              <a:rPr lang="en-US" sz="2000">
                <a:latin typeface="+mn-lt"/>
                <a:ea typeface="Montserrat"/>
                <a:cs typeface="Montserrat"/>
                <a:sym typeface="Montserrat"/>
              </a:rPr>
              <a:t>  design and implementation of data analytics and data sharing among the campuses.</a:t>
            </a:r>
            <a:endParaRPr sz="2000">
              <a:latin typeface="+mn-lt"/>
              <a:ea typeface="Montserrat"/>
              <a:cs typeface="Montserrat"/>
              <a:sym typeface="Montserrat"/>
            </a:endParaRPr>
          </a:p>
          <a:p>
            <a:pPr marL="164592" lvl="0" indent="-54863" algn="l" rtl="0">
              <a:lnSpc>
                <a:spcPct val="90000"/>
              </a:lnSpc>
              <a:spcBef>
                <a:spcPts val="333"/>
              </a:spcBef>
              <a:spcAft>
                <a:spcPts val="0"/>
              </a:spcAft>
              <a:buClr>
                <a:schemeClr val="dk1"/>
              </a:buClr>
              <a:buSzPts val="1665"/>
              <a:buFont typeface="Source Sans Pro"/>
              <a:buNone/>
            </a:pPr>
            <a:endParaRPr sz="2000">
              <a:latin typeface="+mn-lt"/>
              <a:ea typeface="Montserrat"/>
              <a:cs typeface="Montserrat"/>
              <a:sym typeface="Montserrat"/>
            </a:endParaRPr>
          </a:p>
          <a:p>
            <a:pPr marL="33528" lvl="0" algn="l" rtl="0">
              <a:lnSpc>
                <a:spcPct val="90000"/>
              </a:lnSpc>
              <a:spcBef>
                <a:spcPts val="333"/>
              </a:spcBef>
              <a:spcAft>
                <a:spcPts val="0"/>
              </a:spcAft>
              <a:buClr>
                <a:schemeClr val="dk1"/>
              </a:buClr>
              <a:buSzPts val="1200"/>
            </a:pPr>
            <a:r>
              <a:rPr lang="en-US" sz="2000" b="1">
                <a:latin typeface="+mn-lt"/>
                <a:ea typeface="Montserrat"/>
                <a:cs typeface="Montserrat"/>
                <a:sym typeface="Montserrat"/>
              </a:rPr>
              <a:t>Pathways Team</a:t>
            </a:r>
            <a:r>
              <a:rPr lang="en-US" sz="2000">
                <a:latin typeface="+mn-lt"/>
                <a:ea typeface="Montserrat"/>
                <a:cs typeface="Montserrat"/>
                <a:sym typeface="Montserrat"/>
              </a:rPr>
              <a:t>  map catalog connections and equity-focused alignment, articulating degree pathways, and developing flexible roadmaps (guided pathways) among the campuses. </a:t>
            </a:r>
            <a:endParaRPr sz="2000">
              <a:latin typeface="+mn-lt"/>
              <a:ea typeface="Montserrat"/>
              <a:cs typeface="Montserrat"/>
              <a:sym typeface="Montserrat"/>
            </a:endParaRPr>
          </a:p>
          <a:p>
            <a:pPr marL="164592" lvl="0" indent="-54863" algn="l" rtl="0">
              <a:lnSpc>
                <a:spcPct val="90000"/>
              </a:lnSpc>
              <a:spcBef>
                <a:spcPts val="333"/>
              </a:spcBef>
              <a:spcAft>
                <a:spcPts val="0"/>
              </a:spcAft>
              <a:buClr>
                <a:schemeClr val="dk1"/>
              </a:buClr>
              <a:buSzPts val="1665"/>
              <a:buFont typeface="Source Sans Pro"/>
              <a:buNone/>
            </a:pPr>
            <a:endParaRPr sz="2000">
              <a:latin typeface="+mn-lt"/>
              <a:ea typeface="Montserrat"/>
              <a:cs typeface="Montserrat"/>
              <a:sym typeface="Montserrat"/>
            </a:endParaRPr>
          </a:p>
          <a:p>
            <a:pPr marL="33528" lvl="0" algn="l" rtl="0">
              <a:lnSpc>
                <a:spcPct val="90000"/>
              </a:lnSpc>
              <a:spcBef>
                <a:spcPts val="333"/>
              </a:spcBef>
              <a:spcAft>
                <a:spcPts val="0"/>
              </a:spcAft>
              <a:buClr>
                <a:schemeClr val="dk1"/>
              </a:buClr>
              <a:buSzPts val="1200"/>
            </a:pPr>
            <a:r>
              <a:rPr lang="en-US" sz="2000" b="1">
                <a:latin typeface="+mn-lt"/>
                <a:ea typeface="Montserrat"/>
                <a:cs typeface="Montserrat"/>
                <a:sym typeface="Montserrat"/>
              </a:rPr>
              <a:t>Systems and Support Team</a:t>
            </a:r>
            <a:r>
              <a:rPr lang="en-US" sz="2000">
                <a:latin typeface="+mn-lt"/>
                <a:ea typeface="Montserrat"/>
                <a:cs typeface="Montserrat"/>
                <a:sym typeface="Montserrat"/>
              </a:rPr>
              <a:t> design a shared seamless transfer system including cross enrollment, student supports, and movement between campuses and is intentional about effective equity practices. </a:t>
            </a:r>
            <a:endParaRPr sz="2000">
              <a:latin typeface="+mn-lt"/>
              <a:ea typeface="Montserrat"/>
              <a:cs typeface="Montserrat"/>
              <a:sym typeface="Montserrat"/>
            </a:endParaRPr>
          </a:p>
          <a:p>
            <a:pPr marL="164592" lvl="0" indent="-54863" algn="l" rtl="0">
              <a:lnSpc>
                <a:spcPct val="90000"/>
              </a:lnSpc>
              <a:spcBef>
                <a:spcPts val="333"/>
              </a:spcBef>
              <a:spcAft>
                <a:spcPts val="0"/>
              </a:spcAft>
              <a:buClr>
                <a:schemeClr val="dk1"/>
              </a:buClr>
              <a:buSzPts val="1665"/>
              <a:buFont typeface="Source Sans Pro"/>
              <a:buNone/>
            </a:pPr>
            <a:endParaRPr sz="2000">
              <a:latin typeface="+mn-lt"/>
              <a:ea typeface="Montserrat"/>
              <a:cs typeface="Montserrat"/>
              <a:sym typeface="Montserrat"/>
            </a:endParaRPr>
          </a:p>
          <a:p>
            <a:pPr marL="33528" lvl="0" algn="l" rtl="0">
              <a:lnSpc>
                <a:spcPct val="90000"/>
              </a:lnSpc>
              <a:spcBef>
                <a:spcPts val="333"/>
              </a:spcBef>
              <a:spcAft>
                <a:spcPts val="0"/>
              </a:spcAft>
              <a:buClr>
                <a:schemeClr val="dk1"/>
              </a:buClr>
              <a:buSzPts val="1200"/>
            </a:pPr>
            <a:r>
              <a:rPr lang="en-US" sz="2000" b="1">
                <a:latin typeface="+mn-lt"/>
                <a:ea typeface="Montserrat"/>
                <a:cs typeface="Montserrat"/>
                <a:sym typeface="Montserrat"/>
              </a:rPr>
              <a:t>Communication/Public Relations Team</a:t>
            </a:r>
            <a:r>
              <a:rPr lang="en-US" sz="2000">
                <a:latin typeface="+mn-lt"/>
                <a:ea typeface="Montserrat"/>
                <a:cs typeface="Montserrat"/>
                <a:sym typeface="Montserrat"/>
              </a:rPr>
              <a:t> developing a messaging to educate students and student support services personnel of the pathway and degree options available through this collaboration</a:t>
            </a:r>
            <a:r>
              <a:rPr lang="en-US" sz="2000">
                <a:latin typeface="+mn-lt"/>
                <a:ea typeface="Nunito"/>
                <a:cs typeface="Nunito"/>
                <a:sym typeface="Nunito"/>
              </a:rPr>
              <a:t>.</a:t>
            </a:r>
            <a:r>
              <a:rPr lang="en-US" sz="1800">
                <a:latin typeface="+mn-lt"/>
                <a:ea typeface="Nunito"/>
                <a:cs typeface="Nunito"/>
                <a:sym typeface="Nunito"/>
              </a:rPr>
              <a:t> </a:t>
            </a:r>
            <a:endParaRPr sz="1800">
              <a:latin typeface="+mn-lt"/>
              <a:ea typeface="Nunito"/>
              <a:cs typeface="Nunito"/>
              <a:sym typeface="Nunito"/>
            </a:endParaRPr>
          </a:p>
          <a:p>
            <a:pPr marL="342900" lvl="0" indent="-248920" algn="l" rtl="0">
              <a:lnSpc>
                <a:spcPct val="90000"/>
              </a:lnSpc>
              <a:spcBef>
                <a:spcPts val="296"/>
              </a:spcBef>
              <a:spcAft>
                <a:spcPts val="0"/>
              </a:spcAft>
              <a:buClr>
                <a:schemeClr val="dk1"/>
              </a:buClr>
              <a:buSzPts val="1480"/>
              <a:buNone/>
            </a:pPr>
            <a:endParaRPr sz="1480">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0"/>
          <p:cNvSpPr txBox="1">
            <a:spLocks noGrp="1"/>
          </p:cNvSpPr>
          <p:nvPr>
            <p:ph type="title" idx="4294967295"/>
          </p:nvPr>
        </p:nvSpPr>
        <p:spPr>
          <a:xfrm>
            <a:off x="455026" y="402813"/>
            <a:ext cx="8229600" cy="571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595959"/>
              </a:buClr>
              <a:buSzPts val="2600"/>
              <a:buFont typeface="Arial"/>
              <a:buNone/>
            </a:pPr>
            <a:r>
              <a:rPr lang="en-US" sz="2600" b="1">
                <a:solidFill>
                  <a:srgbClr val="CC0000"/>
                </a:solidFill>
                <a:latin typeface="Montserrat"/>
                <a:ea typeface="Montserrat"/>
                <a:cs typeface="Montserrat"/>
                <a:sym typeface="Montserrat"/>
              </a:rPr>
              <a:t>Transfer Enrollment Data</a:t>
            </a:r>
            <a:endParaRPr b="1">
              <a:solidFill>
                <a:srgbClr val="CC0000"/>
              </a:solidFill>
              <a:latin typeface="Montserrat"/>
              <a:ea typeface="Montserrat"/>
              <a:cs typeface="Montserrat"/>
              <a:sym typeface="Montserrat"/>
            </a:endParaRPr>
          </a:p>
        </p:txBody>
      </p:sp>
      <p:sp>
        <p:nvSpPr>
          <p:cNvPr id="2" name="TextBox 1">
            <a:extLst>
              <a:ext uri="{FF2B5EF4-FFF2-40B4-BE49-F238E27FC236}">
                <a16:creationId xmlns:a16="http://schemas.microsoft.com/office/drawing/2014/main" id="{7EEA5D61-572B-6145-F26C-5956E2E82F38}"/>
              </a:ext>
            </a:extLst>
          </p:cNvPr>
          <p:cNvSpPr txBox="1"/>
          <p:nvPr/>
        </p:nvSpPr>
        <p:spPr>
          <a:xfrm>
            <a:off x="1267239" y="1982856"/>
            <a:ext cx="6082747" cy="3294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Google Shape;126;p20">
            <a:extLst>
              <a:ext uri="{FF2B5EF4-FFF2-40B4-BE49-F238E27FC236}">
                <a16:creationId xmlns:a16="http://schemas.microsoft.com/office/drawing/2014/main" id="{E4689629-499E-5362-3B8C-78E83E546805}"/>
              </a:ext>
            </a:extLst>
          </p:cNvPr>
          <p:cNvSpPr txBox="1">
            <a:spLocks/>
          </p:cNvSpPr>
          <p:nvPr/>
        </p:nvSpPr>
        <p:spPr>
          <a:xfrm>
            <a:off x="697864" y="1798314"/>
            <a:ext cx="7931427" cy="406198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a:buChar char="•"/>
            </a:pPr>
            <a:endParaRPr lang="en-US" sz="1800" dirty="0"/>
          </a:p>
        </p:txBody>
      </p:sp>
      <p:graphicFrame>
        <p:nvGraphicFramePr>
          <p:cNvPr id="5" name="Table 4">
            <a:extLst>
              <a:ext uri="{FF2B5EF4-FFF2-40B4-BE49-F238E27FC236}">
                <a16:creationId xmlns:a16="http://schemas.microsoft.com/office/drawing/2014/main" id="{18317D5D-D770-1854-3153-A6E4EA205BC9}"/>
              </a:ext>
            </a:extLst>
          </p:cNvPr>
          <p:cNvGraphicFramePr>
            <a:graphicFrameLocks noGrp="1"/>
          </p:cNvGraphicFramePr>
          <p:nvPr>
            <p:extLst>
              <p:ext uri="{D42A27DB-BD31-4B8C-83A1-F6EECF244321}">
                <p14:modId xmlns:p14="http://schemas.microsoft.com/office/powerpoint/2010/main" val="2531248782"/>
              </p:ext>
            </p:extLst>
          </p:nvPr>
        </p:nvGraphicFramePr>
        <p:xfrm>
          <a:off x="427382" y="1967947"/>
          <a:ext cx="8253868" cy="3317347"/>
        </p:xfrm>
        <a:graphic>
          <a:graphicData uri="http://schemas.openxmlformats.org/drawingml/2006/table">
            <a:tbl>
              <a:tblPr firstRow="1" bandRow="1">
                <a:tableStyleId>{5C22544A-7EE6-4342-B048-85BDC9FD1C3A}</a:tableStyleId>
              </a:tblPr>
              <a:tblGrid>
                <a:gridCol w="819977">
                  <a:extLst>
                    <a:ext uri="{9D8B030D-6E8A-4147-A177-3AD203B41FA5}">
                      <a16:colId xmlns:a16="http://schemas.microsoft.com/office/drawing/2014/main" val="322797868"/>
                    </a:ext>
                  </a:extLst>
                </a:gridCol>
                <a:gridCol w="1237419">
                  <a:extLst>
                    <a:ext uri="{9D8B030D-6E8A-4147-A177-3AD203B41FA5}">
                      <a16:colId xmlns:a16="http://schemas.microsoft.com/office/drawing/2014/main" val="3827591400"/>
                    </a:ext>
                  </a:extLst>
                </a:gridCol>
                <a:gridCol w="1202916">
                  <a:extLst>
                    <a:ext uri="{9D8B030D-6E8A-4147-A177-3AD203B41FA5}">
                      <a16:colId xmlns:a16="http://schemas.microsoft.com/office/drawing/2014/main" val="1169225514"/>
                    </a:ext>
                  </a:extLst>
                </a:gridCol>
                <a:gridCol w="1297054">
                  <a:extLst>
                    <a:ext uri="{9D8B030D-6E8A-4147-A177-3AD203B41FA5}">
                      <a16:colId xmlns:a16="http://schemas.microsoft.com/office/drawing/2014/main" val="2301856622"/>
                    </a:ext>
                  </a:extLst>
                </a:gridCol>
                <a:gridCol w="1222513">
                  <a:extLst>
                    <a:ext uri="{9D8B030D-6E8A-4147-A177-3AD203B41FA5}">
                      <a16:colId xmlns:a16="http://schemas.microsoft.com/office/drawing/2014/main" val="544165861"/>
                    </a:ext>
                  </a:extLst>
                </a:gridCol>
                <a:gridCol w="1297056">
                  <a:extLst>
                    <a:ext uri="{9D8B030D-6E8A-4147-A177-3AD203B41FA5}">
                      <a16:colId xmlns:a16="http://schemas.microsoft.com/office/drawing/2014/main" val="4172372568"/>
                    </a:ext>
                  </a:extLst>
                </a:gridCol>
                <a:gridCol w="1176933">
                  <a:extLst>
                    <a:ext uri="{9D8B030D-6E8A-4147-A177-3AD203B41FA5}">
                      <a16:colId xmlns:a16="http://schemas.microsoft.com/office/drawing/2014/main" val="2513368397"/>
                    </a:ext>
                  </a:extLst>
                </a:gridCol>
              </a:tblGrid>
              <a:tr h="570257">
                <a:tc>
                  <a:txBody>
                    <a:bodyPr/>
                    <a:lstStyle/>
                    <a:p>
                      <a:endParaRPr lang="en-US" dirty="0">
                        <a:solidFill>
                          <a:schemeClr val="tx1"/>
                        </a:solidFill>
                        <a:effectLst/>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C000"/>
                    </a:solidFill>
                  </a:tcPr>
                </a:tc>
                <a:tc>
                  <a:txBody>
                    <a:bodyPr/>
                    <a:lstStyle/>
                    <a:p>
                      <a:r>
                        <a:rPr lang="en-US" dirty="0">
                          <a:solidFill>
                            <a:schemeClr val="tx1"/>
                          </a:solidFill>
                          <a:effectLst/>
                        </a:rPr>
                        <a:t>Chabot </a:t>
                      </a:r>
                      <a:endParaRPr lang="en-US"/>
                    </a:p>
                    <a:p>
                      <a:pPr lvl="0">
                        <a:buNone/>
                      </a:pPr>
                      <a:r>
                        <a:rPr lang="en-US" dirty="0">
                          <a:solidFill>
                            <a:schemeClr val="tx1"/>
                          </a:solidFill>
                          <a:effectLst/>
                        </a:rPr>
                        <a:t>Applicants</a:t>
                      </a:r>
                      <a:endParaRPr lang="en-US" dirty="0"/>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C000"/>
                    </a:solidFill>
                  </a:tcPr>
                </a:tc>
                <a:tc>
                  <a:txBody>
                    <a:bodyPr/>
                    <a:lstStyle/>
                    <a:p>
                      <a:r>
                        <a:rPr lang="en-US" dirty="0">
                          <a:solidFill>
                            <a:schemeClr val="tx1"/>
                          </a:solidFill>
                          <a:effectLst/>
                        </a:rPr>
                        <a:t>LPC </a:t>
                      </a:r>
                      <a:endParaRPr lang="en-US" dirty="0"/>
                    </a:p>
                    <a:p>
                      <a:pPr lvl="0">
                        <a:buNone/>
                      </a:pPr>
                      <a:r>
                        <a:rPr lang="en-US" dirty="0">
                          <a:solidFill>
                            <a:schemeClr val="tx1"/>
                          </a:solidFill>
                          <a:effectLst/>
                        </a:rPr>
                        <a:t>Applicants</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C000"/>
                    </a:solidFill>
                  </a:tcPr>
                </a:tc>
                <a:tc>
                  <a:txBody>
                    <a:bodyPr/>
                    <a:lstStyle/>
                    <a:p>
                      <a:r>
                        <a:rPr lang="en-US" dirty="0">
                          <a:solidFill>
                            <a:schemeClr val="tx1"/>
                          </a:solidFill>
                          <a:effectLst/>
                        </a:rPr>
                        <a:t>Chabot Admits</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C000"/>
                    </a:solidFill>
                  </a:tcPr>
                </a:tc>
                <a:tc>
                  <a:txBody>
                    <a:bodyPr/>
                    <a:lstStyle/>
                    <a:p>
                      <a:r>
                        <a:rPr lang="en-US" dirty="0">
                          <a:solidFill>
                            <a:schemeClr val="tx1"/>
                          </a:solidFill>
                          <a:effectLst/>
                        </a:rPr>
                        <a:t>LPC </a:t>
                      </a:r>
                      <a:endParaRPr lang="en-US"/>
                    </a:p>
                    <a:p>
                      <a:pPr lvl="0">
                        <a:buNone/>
                      </a:pPr>
                      <a:r>
                        <a:rPr lang="en-US" dirty="0">
                          <a:solidFill>
                            <a:schemeClr val="tx1"/>
                          </a:solidFill>
                          <a:effectLst/>
                        </a:rPr>
                        <a:t>Admits</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C000"/>
                    </a:solidFill>
                  </a:tcPr>
                </a:tc>
                <a:tc>
                  <a:txBody>
                    <a:bodyPr/>
                    <a:lstStyle/>
                    <a:p>
                      <a:r>
                        <a:rPr lang="en-US" dirty="0">
                          <a:solidFill>
                            <a:schemeClr val="tx1"/>
                          </a:solidFill>
                          <a:effectLst/>
                        </a:rPr>
                        <a:t>Chabot  Enrolled</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C000"/>
                    </a:solidFill>
                  </a:tcPr>
                </a:tc>
                <a:tc>
                  <a:txBody>
                    <a:bodyPr/>
                    <a:lstStyle/>
                    <a:p>
                      <a:r>
                        <a:rPr lang="en-US" dirty="0">
                          <a:solidFill>
                            <a:schemeClr val="tx1"/>
                          </a:solidFill>
                          <a:effectLst/>
                        </a:rPr>
                        <a:t>LPC Enrolled</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FC000"/>
                    </a:solidFill>
                  </a:tcPr>
                </a:tc>
                <a:extLst>
                  <a:ext uri="{0D108BD9-81ED-4DB2-BD59-A6C34878D82A}">
                    <a16:rowId xmlns:a16="http://schemas.microsoft.com/office/drawing/2014/main" val="3890039009"/>
                  </a:ext>
                </a:extLst>
              </a:tr>
              <a:tr h="285128">
                <a:tc>
                  <a:txBody>
                    <a:bodyPr/>
                    <a:lstStyle/>
                    <a:p>
                      <a:r>
                        <a:rPr lang="en-US" b="1" dirty="0">
                          <a:effectLst/>
                        </a:rPr>
                        <a:t>Fall 2020</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dirty="0">
                          <a:effectLst/>
                        </a:rPr>
                        <a:t>754</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dirty="0">
                          <a:effectLst/>
                        </a:rPr>
                        <a:t>479</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dirty="0">
                          <a:effectLst/>
                        </a:rPr>
                        <a:t>474</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dirty="0">
                          <a:effectLst/>
                        </a:rPr>
                        <a:t>436</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dirty="0">
                          <a:effectLst/>
                        </a:rPr>
                        <a:t>383</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dirty="0">
                          <a:effectLst/>
                        </a:rPr>
                        <a:t>164</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482288774"/>
                  </a:ext>
                </a:extLst>
              </a:tr>
              <a:tr h="570257">
                <a:tc>
                  <a:txBody>
                    <a:bodyPr/>
                    <a:lstStyle/>
                    <a:p>
                      <a:r>
                        <a:rPr lang="en-US" b="1" dirty="0">
                          <a:effectLst/>
                        </a:rPr>
                        <a:t>Spring 2021</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dirty="0">
                          <a:effectLst/>
                        </a:rPr>
                        <a:t>218</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dirty="0">
                          <a:effectLst/>
                        </a:rPr>
                        <a:t>116</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dirty="0">
                          <a:effectLst/>
                        </a:rPr>
                        <a:t>155</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dirty="0">
                          <a:effectLst/>
                        </a:rPr>
                        <a:t>94</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dirty="0">
                          <a:effectLst/>
                        </a:rPr>
                        <a:t>123</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dirty="0">
                          <a:effectLst/>
                        </a:rPr>
                        <a:t>60</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398595801"/>
                  </a:ext>
                </a:extLst>
              </a:tr>
              <a:tr h="285128">
                <a:tc>
                  <a:txBody>
                    <a:bodyPr/>
                    <a:lstStyle/>
                    <a:p>
                      <a:r>
                        <a:rPr lang="en-US" b="1" dirty="0">
                          <a:effectLst/>
                        </a:rPr>
                        <a:t>Fall 2021</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dirty="0">
                          <a:effectLst/>
                        </a:rPr>
                        <a:t>673</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dirty="0">
                          <a:effectLst/>
                        </a:rPr>
                        <a:t>376</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dirty="0">
                          <a:effectLst/>
                        </a:rPr>
                        <a:t>392</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dirty="0">
                          <a:effectLst/>
                        </a:rPr>
                        <a:t>343</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dirty="0">
                          <a:effectLst/>
                        </a:rPr>
                        <a:t>319</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dirty="0">
                          <a:effectLst/>
                        </a:rPr>
                        <a:t>129</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645195750"/>
                  </a:ext>
                </a:extLst>
              </a:tr>
              <a:tr h="570257">
                <a:tc>
                  <a:txBody>
                    <a:bodyPr/>
                    <a:lstStyle/>
                    <a:p>
                      <a:r>
                        <a:rPr lang="en-US" b="1" dirty="0">
                          <a:effectLst/>
                        </a:rPr>
                        <a:t>Spring 2022</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dirty="0">
                          <a:effectLst/>
                        </a:rPr>
                        <a:t>218</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dirty="0">
                          <a:effectLst/>
                        </a:rPr>
                        <a:t>137</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dirty="0">
                          <a:effectLst/>
                        </a:rPr>
                        <a:t>142</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dirty="0">
                          <a:effectLst/>
                        </a:rPr>
                        <a:t>120</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dirty="0">
                          <a:effectLst/>
                        </a:rPr>
                        <a:t>111</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dirty="0">
                          <a:effectLst/>
                        </a:rPr>
                        <a:t>54</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338109645"/>
                  </a:ext>
                </a:extLst>
              </a:tr>
              <a:tr h="570256">
                <a:tc>
                  <a:txBody>
                    <a:bodyPr/>
                    <a:lstStyle/>
                    <a:p>
                      <a:pPr lvl="0">
                        <a:buNone/>
                      </a:pPr>
                      <a:r>
                        <a:rPr lang="en-US" b="1" dirty="0">
                          <a:effectLst/>
                        </a:rPr>
                        <a:t>Fall</a:t>
                      </a:r>
                    </a:p>
                    <a:p>
                      <a:pPr lvl="0">
                        <a:buNone/>
                      </a:pPr>
                      <a:r>
                        <a:rPr lang="en-US" b="1" dirty="0">
                          <a:effectLst/>
                        </a:rPr>
                        <a:t>2022</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r">
                        <a:buNone/>
                      </a:pPr>
                      <a:r>
                        <a:rPr lang="en-US" dirty="0">
                          <a:effectLst/>
                        </a:rPr>
                        <a:t>560</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r">
                        <a:buNone/>
                      </a:pPr>
                      <a:r>
                        <a:rPr lang="en-US" dirty="0">
                          <a:effectLst/>
                        </a:rPr>
                        <a:t>343</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r">
                        <a:buNone/>
                      </a:pPr>
                      <a:r>
                        <a:rPr lang="en-US" dirty="0">
                          <a:effectLst/>
                        </a:rPr>
                        <a:t>515</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r">
                        <a:buNone/>
                      </a:pPr>
                      <a:r>
                        <a:rPr lang="en-US" dirty="0">
                          <a:effectLst/>
                        </a:rPr>
                        <a:t>314</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r">
                        <a:buNone/>
                      </a:pPr>
                      <a:r>
                        <a:rPr lang="en-US" dirty="0">
                          <a:effectLst/>
                        </a:rPr>
                        <a:t>251</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r">
                        <a:buNone/>
                      </a:pPr>
                      <a:r>
                        <a:rPr lang="en-US" dirty="0">
                          <a:effectLst/>
                        </a:rPr>
                        <a:t>124</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751590621"/>
                  </a:ext>
                </a:extLst>
              </a:tr>
            </a:tbl>
          </a:graphicData>
        </a:graphic>
      </p:graphicFrame>
    </p:spTree>
    <p:extLst>
      <p:ext uri="{BB962C8B-B14F-4D97-AF65-F5344CB8AC3E}">
        <p14:creationId xmlns:p14="http://schemas.microsoft.com/office/powerpoint/2010/main" val="2201135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0"/>
          <p:cNvSpPr txBox="1">
            <a:spLocks noGrp="1"/>
          </p:cNvSpPr>
          <p:nvPr>
            <p:ph type="title" idx="4294967295"/>
          </p:nvPr>
        </p:nvSpPr>
        <p:spPr>
          <a:xfrm>
            <a:off x="455026" y="402813"/>
            <a:ext cx="8229600" cy="571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595959"/>
              </a:buClr>
              <a:buSzPts val="2600"/>
              <a:buFont typeface="Arial"/>
              <a:buNone/>
            </a:pPr>
            <a:r>
              <a:rPr lang="en-US" sz="2600" b="1">
                <a:solidFill>
                  <a:srgbClr val="CC0000"/>
                </a:solidFill>
                <a:latin typeface="Montserrat"/>
                <a:ea typeface="Montserrat"/>
                <a:cs typeface="Montserrat"/>
                <a:sym typeface="Montserrat"/>
              </a:rPr>
              <a:t>Transfer Enrollment Data</a:t>
            </a:r>
            <a:endParaRPr b="1">
              <a:solidFill>
                <a:srgbClr val="CC0000"/>
              </a:solidFill>
              <a:latin typeface="Montserrat"/>
              <a:ea typeface="Montserrat"/>
              <a:cs typeface="Montserrat"/>
              <a:sym typeface="Montserrat"/>
            </a:endParaRPr>
          </a:p>
        </p:txBody>
      </p:sp>
      <p:sp>
        <p:nvSpPr>
          <p:cNvPr id="2" name="TextBox 1">
            <a:extLst>
              <a:ext uri="{FF2B5EF4-FFF2-40B4-BE49-F238E27FC236}">
                <a16:creationId xmlns:a16="http://schemas.microsoft.com/office/drawing/2014/main" id="{7EEA5D61-572B-6145-F26C-5956E2E82F38}"/>
              </a:ext>
            </a:extLst>
          </p:cNvPr>
          <p:cNvSpPr txBox="1"/>
          <p:nvPr/>
        </p:nvSpPr>
        <p:spPr>
          <a:xfrm>
            <a:off x="1267239" y="1982856"/>
            <a:ext cx="6082747" cy="3294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Google Shape;126;p20">
            <a:extLst>
              <a:ext uri="{FF2B5EF4-FFF2-40B4-BE49-F238E27FC236}">
                <a16:creationId xmlns:a16="http://schemas.microsoft.com/office/drawing/2014/main" id="{E4689629-499E-5362-3B8C-78E83E546805}"/>
              </a:ext>
            </a:extLst>
          </p:cNvPr>
          <p:cNvSpPr txBox="1">
            <a:spLocks/>
          </p:cNvSpPr>
          <p:nvPr/>
        </p:nvSpPr>
        <p:spPr>
          <a:xfrm>
            <a:off x="697864" y="1798314"/>
            <a:ext cx="7931427" cy="406198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a:buChar char="•"/>
            </a:pPr>
            <a:endParaRPr lang="en-US" sz="1800" dirty="0"/>
          </a:p>
        </p:txBody>
      </p:sp>
      <p:pic>
        <p:nvPicPr>
          <p:cNvPr id="4" name="Picture 4" descr="Chart, line chart&#10;&#10;Description automatically generated">
            <a:extLst>
              <a:ext uri="{FF2B5EF4-FFF2-40B4-BE49-F238E27FC236}">
                <a16:creationId xmlns:a16="http://schemas.microsoft.com/office/drawing/2014/main" id="{57B20142-8173-5D60-2E07-E9BBC89C39D9}"/>
              </a:ext>
            </a:extLst>
          </p:cNvPr>
          <p:cNvPicPr>
            <a:picLocks noChangeAspect="1"/>
          </p:cNvPicPr>
          <p:nvPr/>
        </p:nvPicPr>
        <p:blipFill>
          <a:blip r:embed="rId3"/>
          <a:stretch>
            <a:fillRect/>
          </a:stretch>
        </p:blipFill>
        <p:spPr>
          <a:xfrm>
            <a:off x="516836" y="1278868"/>
            <a:ext cx="8110329" cy="4638194"/>
          </a:xfrm>
          <a:prstGeom prst="rect">
            <a:avLst/>
          </a:prstGeom>
        </p:spPr>
      </p:pic>
    </p:spTree>
    <p:extLst>
      <p:ext uri="{BB962C8B-B14F-4D97-AF65-F5344CB8AC3E}">
        <p14:creationId xmlns:p14="http://schemas.microsoft.com/office/powerpoint/2010/main" val="2397805372"/>
      </p:ext>
    </p:extLst>
  </p:cSld>
  <p:clrMapOvr>
    <a:masterClrMapping/>
  </p:clrMapOvr>
</p:sld>
</file>

<file path=ppt/theme/theme1.xml><?xml version="1.0" encoding="utf-8"?>
<a:theme xmlns:a="http://schemas.openxmlformats.org/drawingml/2006/main" name="Office Theme">
  <a:themeElements>
    <a:clrScheme name="CC LPC">
      <a:dk1>
        <a:srgbClr val="000000"/>
      </a:dk1>
      <a:lt1>
        <a:srgbClr val="FFFFFF"/>
      </a:lt1>
      <a:dk2>
        <a:srgbClr val="D79B1E"/>
      </a:dk2>
      <a:lt2>
        <a:srgbClr val="7D0324"/>
      </a:lt2>
      <a:accent1>
        <a:srgbClr val="000000"/>
      </a:accent1>
      <a:accent2>
        <a:srgbClr val="FFFFFF"/>
      </a:accent2>
      <a:accent3>
        <a:srgbClr val="D79B1E"/>
      </a:accent3>
      <a:accent4>
        <a:srgbClr val="7D0324"/>
      </a:accent4>
      <a:accent5>
        <a:srgbClr val="808080"/>
      </a:accent5>
      <a:accent6>
        <a:srgbClr val="3F3F3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1aabc02-5b32-4fe4-8361-d80af9f9c3e8">
      <Terms xmlns="http://schemas.microsoft.com/office/infopath/2007/PartnerControls"/>
    </lcf76f155ced4ddcb4097134ff3c332f>
    <TaxCatchAll xmlns="2a5e4ad1-cbcc-46b2-9c8f-7cd35cab46e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1AD3FB44F965D48A39B0976DB3515D2" ma:contentTypeVersion="11" ma:contentTypeDescription="Create a new document." ma:contentTypeScope="" ma:versionID="19b5ebfbad66f06176ecbc5d53ea3f48">
  <xsd:schema xmlns:xsd="http://www.w3.org/2001/XMLSchema" xmlns:xs="http://www.w3.org/2001/XMLSchema" xmlns:p="http://schemas.microsoft.com/office/2006/metadata/properties" xmlns:ns2="b1aabc02-5b32-4fe4-8361-d80af9f9c3e8" xmlns:ns3="2a5e4ad1-cbcc-46b2-9c8f-7cd35cab46ec" targetNamespace="http://schemas.microsoft.com/office/2006/metadata/properties" ma:root="true" ma:fieldsID="723174902161a5c4d8b8322d991f53f8" ns2:_="" ns3:_="">
    <xsd:import namespace="b1aabc02-5b32-4fe4-8361-d80af9f9c3e8"/>
    <xsd:import namespace="2a5e4ad1-cbcc-46b2-9c8f-7cd35cab46e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aabc02-5b32-4fe4-8361-d80af9f9c3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2df8674-7991-4a6b-90e1-4315b024bc0b"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5e4ad1-cbcc-46b2-9c8f-7cd35cab46e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7828a0c6-f248-428b-99da-26d70feeb1b1}" ma:internalName="TaxCatchAll" ma:showField="CatchAllData" ma:web="2a5e4ad1-cbcc-46b2-9c8f-7cd35cab46e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F0E941E-32EE-4A45-8601-DE43CC1D863B}">
  <ds:schemaRefs>
    <ds:schemaRef ds:uri="http://schemas.microsoft.com/sharepoint/v3/contenttype/forms"/>
  </ds:schemaRefs>
</ds:datastoreItem>
</file>

<file path=customXml/itemProps2.xml><?xml version="1.0" encoding="utf-8"?>
<ds:datastoreItem xmlns:ds="http://schemas.openxmlformats.org/officeDocument/2006/customXml" ds:itemID="{30F7A39C-B533-4B8D-AB19-A3B5AECC6EE2}">
  <ds:schemaRefs>
    <ds:schemaRef ds:uri="http://schemas.openxmlformats.org/package/2006/metadata/core-properties"/>
    <ds:schemaRef ds:uri="http://purl.org/dc/terms/"/>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purl.org/dc/dcmitype/"/>
    <ds:schemaRef ds:uri="2a5e4ad1-cbcc-46b2-9c8f-7cd35cab46ec"/>
    <ds:schemaRef ds:uri="b1aabc02-5b32-4fe4-8361-d80af9f9c3e8"/>
    <ds:schemaRef ds:uri="http://www.w3.org/XML/1998/namespace"/>
  </ds:schemaRefs>
</ds:datastoreItem>
</file>

<file path=customXml/itemProps3.xml><?xml version="1.0" encoding="utf-8"?>
<ds:datastoreItem xmlns:ds="http://schemas.openxmlformats.org/officeDocument/2006/customXml" ds:itemID="{C0EF3AE5-5AEB-4017-99F1-2189C8548F2B}">
  <ds:schemaRefs>
    <ds:schemaRef ds:uri="2a5e4ad1-cbcc-46b2-9c8f-7cd35cab46ec"/>
    <ds:schemaRef ds:uri="b1aabc02-5b32-4fe4-8361-d80af9f9c3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TotalTime>
  <Words>2588</Words>
  <Application>Microsoft Office PowerPoint</Application>
  <PresentationFormat>On-screen Show (4:3)</PresentationFormat>
  <Paragraphs>415</Paragraphs>
  <Slides>31</Slides>
  <Notes>26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Times New Roman</vt:lpstr>
      <vt:lpstr>Calibri Light</vt:lpstr>
      <vt:lpstr>Arial</vt:lpstr>
      <vt:lpstr>Segoe UI</vt:lpstr>
      <vt:lpstr>Nunito</vt:lpstr>
      <vt:lpstr>Calibri</vt:lpstr>
      <vt:lpstr>Montserrat</vt:lpstr>
      <vt:lpstr>Source Sans Pro</vt:lpstr>
      <vt:lpstr>Algerian</vt:lpstr>
      <vt:lpstr>Office Theme</vt:lpstr>
      <vt:lpstr>Office Theme</vt:lpstr>
      <vt:lpstr>East Bay College Agile Network (CAN) Goal</vt:lpstr>
      <vt:lpstr>Purpose and Goals</vt:lpstr>
      <vt:lpstr>PowerPoint Presentation</vt:lpstr>
      <vt:lpstr>PowerPoint Presentation</vt:lpstr>
      <vt:lpstr>PowerPoint Presentation</vt:lpstr>
      <vt:lpstr>Vision</vt:lpstr>
      <vt:lpstr>Team Structure and Charges</vt:lpstr>
      <vt:lpstr>Transfer Enrollment Data</vt:lpstr>
      <vt:lpstr>Transfer Enrollment Data</vt:lpstr>
      <vt:lpstr>EBCAN Teams Presentations</vt:lpstr>
      <vt:lpstr>PowerPoint Presentation</vt:lpstr>
      <vt:lpstr>Data Team – Looking forward 2022-23 </vt:lpstr>
      <vt:lpstr>PowerPoint Presentation</vt:lpstr>
      <vt:lpstr>PowerPoint Presentation</vt:lpstr>
      <vt:lpstr>PowerPoint Presentation</vt:lpstr>
      <vt:lpstr>Student Support Team - Goals</vt:lpstr>
      <vt:lpstr>Student Support Team – Accomplishments (1)</vt:lpstr>
      <vt:lpstr>PowerPoint Presentation</vt:lpstr>
      <vt:lpstr>PowerPoint Presentation</vt:lpstr>
      <vt:lpstr>Student Support Team – Accomplishments (2)</vt:lpstr>
      <vt:lpstr>PowerPoint Presentation</vt:lpstr>
      <vt:lpstr>PowerPoint Presentation</vt:lpstr>
      <vt:lpstr>PowerPoint Presentation</vt:lpstr>
      <vt:lpstr>Small Groups Poll</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Kris Palmer</dc:creator>
  <cp:lastModifiedBy>Estella Sanchez</cp:lastModifiedBy>
  <cp:revision>388</cp:revision>
  <dcterms:modified xsi:type="dcterms:W3CDTF">2022-12-09T01:28:31Z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0x01010021AD3FB44F965D48A39B0976DB3515D2</vt:lpwstr>
  </property>
  <property fmtid="{D5CDD505-2E9C-101B-9397-08002B2CF9AE}" pid="3" name="MediaServiceImageTags">
    <vt:lpwstr/>
  </property>
</Properties>
</file>