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75" r:id="rId6"/>
    <p:sldId id="276" r:id="rId7"/>
    <p:sldId id="277" r:id="rId8"/>
    <p:sldId id="27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1500"/>
    <a:srgbClr val="C1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5"/>
    <p:restoredTop sz="96405"/>
  </p:normalViewPr>
  <p:slideViewPr>
    <p:cSldViewPr snapToGrid="0">
      <p:cViewPr varScale="1">
        <p:scale>
          <a:sx n="109" d="100"/>
          <a:sy n="109" d="100"/>
        </p:scale>
        <p:origin x="80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4D6C3-995B-0DAD-928C-05C3A88924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47759"/>
            <a:ext cx="12192000" cy="71628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A2D0E9-4EB7-BB12-15D4-04D858201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253879"/>
            <a:ext cx="12192000" cy="716280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16875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412CFE9-B423-F2D9-55FE-CE03D907B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8149" y="2834640"/>
            <a:ext cx="7047304" cy="71628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A3807B7-B223-29A6-2DF7-3895EF046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8150" y="3540760"/>
            <a:ext cx="6102424" cy="716280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462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C7ED2-2C2B-F520-5DB5-46F893A0B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5149"/>
            <a:ext cx="10515600" cy="3704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043D85DC-857A-FA82-AB76-16F104029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2532"/>
            <a:ext cx="10515600" cy="1501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7128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8A456-32D1-04CF-B746-9AC3DA4D3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55148"/>
            <a:ext cx="5181600" cy="370412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levela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F397E-E953-6473-2E84-9C421BEAF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55148"/>
            <a:ext cx="5181600" cy="370412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06916E87-FCC9-1D3C-7C41-B4DE9A543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2532"/>
            <a:ext cx="10515600" cy="1501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324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7AD27-3218-13AA-98C0-8FBE0903A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355148"/>
            <a:ext cx="5157787" cy="523466"/>
          </a:xfrm>
        </p:spPr>
        <p:txBody>
          <a:bodyPr anchor="t">
            <a:normAutofit/>
          </a:bodyPr>
          <a:lstStyle>
            <a:lvl1pPr marL="0" indent="0">
              <a:buNone/>
              <a:defRPr sz="25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C24BDF-A14A-C6F5-DED3-31BB1FD18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50046"/>
            <a:ext cx="5157787" cy="32092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A3CE88-258C-C466-CA1D-AE3D8DCA8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55315"/>
            <a:ext cx="5183188" cy="523466"/>
          </a:xfrm>
        </p:spPr>
        <p:txBody>
          <a:bodyPr anchor="t">
            <a:normAutofit/>
          </a:bodyPr>
          <a:lstStyle>
            <a:lvl1pPr marL="0" indent="0">
              <a:buNone/>
              <a:defRPr sz="25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ABE02C-0D04-1A11-3540-B291BF11D3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50046"/>
            <a:ext cx="5183188" cy="32092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6">
            <a:extLst>
              <a:ext uri="{FF2B5EF4-FFF2-40B4-BE49-F238E27FC236}">
                <a16:creationId xmlns:a16="http://schemas.microsoft.com/office/drawing/2014/main" id="{AE548819-103C-DAB7-1B62-D2F8CAC2E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2532"/>
            <a:ext cx="10515600" cy="1501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943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D67DA299-9FF1-C9A1-88AF-BE1766B1A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2532"/>
            <a:ext cx="10515600" cy="1501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7502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36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B513C-4BCC-943C-7FF7-CB3586CBF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355149"/>
            <a:ext cx="6172200" cy="37041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C03920C-529F-24F8-AB5F-418C1EEF4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33164"/>
            <a:ext cx="3932237" cy="28839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Placeholder 6">
            <a:extLst>
              <a:ext uri="{FF2B5EF4-FFF2-40B4-BE49-F238E27FC236}">
                <a16:creationId xmlns:a16="http://schemas.microsoft.com/office/drawing/2014/main" id="{1A9896A7-294E-9E03-8A6E-4194E85B4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2532"/>
            <a:ext cx="10515600" cy="1501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848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70FEBE-56DF-752A-EF78-2C9FF21CFF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355149"/>
            <a:ext cx="6172200" cy="37041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Placeholder 6">
            <a:extLst>
              <a:ext uri="{FF2B5EF4-FFF2-40B4-BE49-F238E27FC236}">
                <a16:creationId xmlns:a16="http://schemas.microsoft.com/office/drawing/2014/main" id="{1568AE6C-93E6-D405-53DD-88A0AC8BE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2532"/>
            <a:ext cx="10515600" cy="1501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16DF3C8-ED73-5D95-E70F-8C42E273B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33164"/>
            <a:ext cx="3932237" cy="28839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826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A58F7-9C0B-458F-DD41-F95131C91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26582"/>
            <a:ext cx="10515600" cy="3732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1616CBD0-582A-6297-AA38-D13FB5955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2532"/>
            <a:ext cx="10515600" cy="1501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978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/>
          </a:solidFill>
          <a:latin typeface="Agenda Regular" panose="02000603040000020004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500" kern="1200">
          <a:solidFill>
            <a:schemeClr val="accent1"/>
          </a:solidFill>
          <a:latin typeface="Agenda Regular" panose="0200060304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genda Regular" panose="0200060304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defRPr sz="1700" kern="1200">
          <a:solidFill>
            <a:schemeClr val="tx1"/>
          </a:solidFill>
          <a:latin typeface="Agenda Regular" panose="0200060304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defRPr sz="1700" kern="1200">
          <a:solidFill>
            <a:schemeClr val="tx1"/>
          </a:solidFill>
          <a:latin typeface="Agenda Regular" panose="0200060304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defRPr sz="1700" kern="1200">
          <a:solidFill>
            <a:schemeClr val="tx1"/>
          </a:solidFill>
          <a:latin typeface="Agenda Regular" panose="0200060304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B0599-B536-E0D4-D288-55EA1FCBCB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SegoeUIVariable"/>
              </a:rPr>
              <a:t>May 2</a:t>
            </a:r>
            <a:r>
              <a:rPr lang="en-US" baseline="30000" dirty="0">
                <a:latin typeface="SegoeUIVariable"/>
              </a:rPr>
              <a:t>nd</a:t>
            </a:r>
            <a:r>
              <a:rPr lang="en-US" dirty="0">
                <a:latin typeface="SegoeUIVariable"/>
              </a:rPr>
              <a:t> 2025 DEMC Meeting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58825C-2D19-6DB5-5617-B7D88795E8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SegoeUIVariable"/>
              </a:rPr>
              <a:t>SEP </a:t>
            </a:r>
            <a:r>
              <a:rPr lang="en-US" dirty="0">
                <a:latin typeface="SegoeUIVariable"/>
              </a:rPr>
              <a:t>and </a:t>
            </a:r>
            <a:r>
              <a:rPr lang="en-US" b="0" i="0" dirty="0">
                <a:effectLst/>
                <a:latin typeface="SegoeUIVariable"/>
              </a:rPr>
              <a:t>Counselor Utilization Metrics Dashboard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967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8886E131-D7E1-4E06-BA61-D559D4888D20}"/>
              </a:ext>
            </a:extLst>
          </p:cNvPr>
          <p:cNvSpPr txBox="1"/>
          <p:nvPr/>
        </p:nvSpPr>
        <p:spPr>
          <a:xfrm>
            <a:off x="920687" y="2514601"/>
            <a:ext cx="9664138" cy="29854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/>
              </a:rPr>
              <a:t>Secure, repeatable administrative process using existing ITS-recommended tools, with no additional license cost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/>
              </a:rPr>
              <a:t>Data is sharable, accessible anywhere in the cloud to authorized users in CLPCCD</a:t>
            </a:r>
          </a:p>
          <a:p>
            <a:endParaRPr lang="en-US" dirty="0"/>
          </a:p>
          <a:p>
            <a:pPr lvl="2"/>
            <a:endParaRPr lang="en-US" i="1" dirty="0">
              <a:latin typeface="SegoeUIVariable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effectLst/>
              <a:latin typeface="SegoeUIVariable"/>
            </a:endParaRPr>
          </a:p>
          <a:p>
            <a:r>
              <a:rPr lang="en-US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511DF6-AF8C-4C2C-986E-FD8DBF340817}"/>
              </a:ext>
            </a:extLst>
          </p:cNvPr>
          <p:cNvSpPr txBox="1"/>
          <p:nvPr/>
        </p:nvSpPr>
        <p:spPr>
          <a:xfrm>
            <a:off x="2356338" y="1538654"/>
            <a:ext cx="6523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nstantia"/>
              </a:rPr>
              <a:t>About </a:t>
            </a:r>
            <a:r>
              <a:rPr lang="en-US" sz="3200" dirty="0" err="1">
                <a:latin typeface="Constantia"/>
              </a:rPr>
              <a:t>PowerBI</a:t>
            </a:r>
            <a:r>
              <a:rPr lang="en-US" sz="3200" dirty="0">
                <a:latin typeface="Constantia"/>
              </a:rPr>
              <a:t> and Our Process</a:t>
            </a:r>
          </a:p>
        </p:txBody>
      </p:sp>
    </p:spTree>
    <p:extLst>
      <p:ext uri="{BB962C8B-B14F-4D97-AF65-F5344CB8AC3E}">
        <p14:creationId xmlns:p14="http://schemas.microsoft.com/office/powerpoint/2010/main" val="3521642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8886E131-D7E1-4E06-BA61-D559D4888D20}"/>
              </a:ext>
            </a:extLst>
          </p:cNvPr>
          <p:cNvSpPr txBox="1"/>
          <p:nvPr/>
        </p:nvSpPr>
        <p:spPr>
          <a:xfrm>
            <a:off x="920687" y="2514601"/>
            <a:ext cx="9664138" cy="38164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/>
              </a:rPr>
              <a:t>Summarize data district-wide as well as segment by campus to compare side-by-side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/>
              </a:rPr>
              <a:t>Compare data sets year-over-year, term over term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/>
              </a:rPr>
              <a:t>Drill down on individual segments and specific data points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/>
              </a:rPr>
              <a:t>AI is already in the mix – this is the Analyze and Summarize features*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dirty="0"/>
          </a:p>
          <a:p>
            <a:pPr lvl="2"/>
            <a:endParaRPr lang="en-US" i="1" dirty="0">
              <a:latin typeface="SegoeUIVariable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effectLst/>
              <a:latin typeface="SegoeUIVariable"/>
            </a:endParaRPr>
          </a:p>
          <a:p>
            <a:r>
              <a:rPr lang="en-US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511DF6-AF8C-4C2C-986E-FD8DBF340817}"/>
              </a:ext>
            </a:extLst>
          </p:cNvPr>
          <p:cNvSpPr txBox="1"/>
          <p:nvPr/>
        </p:nvSpPr>
        <p:spPr>
          <a:xfrm>
            <a:off x="2373923" y="1512277"/>
            <a:ext cx="6523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nstantia"/>
              </a:rPr>
              <a:t>Highlights</a:t>
            </a:r>
          </a:p>
        </p:txBody>
      </p:sp>
    </p:spTree>
    <p:extLst>
      <p:ext uri="{BB962C8B-B14F-4D97-AF65-F5344CB8AC3E}">
        <p14:creationId xmlns:p14="http://schemas.microsoft.com/office/powerpoint/2010/main" val="3602388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8886E131-D7E1-4E06-BA61-D559D4888D20}"/>
              </a:ext>
            </a:extLst>
          </p:cNvPr>
          <p:cNvSpPr txBox="1"/>
          <p:nvPr/>
        </p:nvSpPr>
        <p:spPr>
          <a:xfrm>
            <a:off x="982233" y="2066194"/>
            <a:ext cx="9664138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/>
              </a:rPr>
              <a:t>Summarize and Analyze: two built-in features in </a:t>
            </a:r>
            <a:r>
              <a:rPr lang="en-US" sz="2400" dirty="0" err="1">
                <a:latin typeface="Constantia"/>
              </a:rPr>
              <a:t>PowerBI</a:t>
            </a:r>
            <a:endParaRPr lang="en-US" sz="2400" dirty="0">
              <a:latin typeface="Constantia"/>
            </a:endParaRP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Constantia"/>
              </a:rPr>
              <a:t>Integrate academic calendar to improve features (add events, holidays) 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Constantia"/>
              </a:rPr>
              <a:t>Once we add these additional data pieces, </a:t>
            </a:r>
            <a:r>
              <a:rPr lang="en-US" sz="2400" dirty="0" err="1">
                <a:latin typeface="Constantia"/>
              </a:rPr>
              <a:t>PowerBI</a:t>
            </a:r>
            <a:r>
              <a:rPr lang="en-US" sz="2400" dirty="0">
                <a:latin typeface="Constantia"/>
              </a:rPr>
              <a:t> will be able to provide narrative explanations for specific data points, tables or other parts of the dashboard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/>
              </a:rPr>
              <a:t>KPI dashboard based on goals (SCFF, </a:t>
            </a:r>
            <a:r>
              <a:rPr lang="en-US" sz="2400" dirty="0" err="1">
                <a:latin typeface="Constantia"/>
              </a:rPr>
              <a:t>etc</a:t>
            </a:r>
            <a:r>
              <a:rPr lang="en-US" sz="2400" dirty="0">
                <a:latin typeface="Constantia"/>
              </a:rPr>
              <a:t>)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/>
              </a:rPr>
              <a:t>Custom calculations (e.g. this month vs. last month) </a:t>
            </a:r>
            <a:endParaRPr lang="en-US" b="0" i="0" dirty="0">
              <a:effectLst/>
              <a:latin typeface="SegoeUIVariable"/>
            </a:endParaRPr>
          </a:p>
          <a:p>
            <a:r>
              <a:rPr lang="en-US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511DF6-AF8C-4C2C-986E-FD8DBF340817}"/>
              </a:ext>
            </a:extLst>
          </p:cNvPr>
          <p:cNvSpPr txBox="1"/>
          <p:nvPr/>
        </p:nvSpPr>
        <p:spPr>
          <a:xfrm>
            <a:off x="2461847" y="1081454"/>
            <a:ext cx="6523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nstantia"/>
              </a:rPr>
              <a:t>For the Future/Coming Soon</a:t>
            </a:r>
          </a:p>
        </p:txBody>
      </p:sp>
    </p:spTree>
    <p:extLst>
      <p:ext uri="{BB962C8B-B14F-4D97-AF65-F5344CB8AC3E}">
        <p14:creationId xmlns:p14="http://schemas.microsoft.com/office/powerpoint/2010/main" val="1381695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8886E131-D7E1-4E06-BA61-D559D4888D20}"/>
              </a:ext>
            </a:extLst>
          </p:cNvPr>
          <p:cNvSpPr txBox="1"/>
          <p:nvPr/>
        </p:nvSpPr>
        <p:spPr>
          <a:xfrm>
            <a:off x="982233" y="2066194"/>
            <a:ext cx="9664138" cy="21544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/>
              </a:rPr>
              <a:t>We will meet with all stakeholders to talk about KPI’s and goals, moving on a timeline of going live for fall 2025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Constantia"/>
              </a:rPr>
              <a:t>Title 5 requirements: we are ahead of the game in getting these metrics tracked (SEP completion) 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511DF6-AF8C-4C2C-986E-FD8DBF340817}"/>
              </a:ext>
            </a:extLst>
          </p:cNvPr>
          <p:cNvSpPr txBox="1"/>
          <p:nvPr/>
        </p:nvSpPr>
        <p:spPr>
          <a:xfrm>
            <a:off x="2461847" y="1081454"/>
            <a:ext cx="6523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nstantia"/>
              </a:rPr>
              <a:t>Timeline &amp; Next Steps</a:t>
            </a:r>
          </a:p>
        </p:txBody>
      </p:sp>
    </p:spTree>
    <p:extLst>
      <p:ext uri="{BB962C8B-B14F-4D97-AF65-F5344CB8AC3E}">
        <p14:creationId xmlns:p14="http://schemas.microsoft.com/office/powerpoint/2010/main" val="124588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LPCCD">
      <a:dk1>
        <a:srgbClr val="000000"/>
      </a:dk1>
      <a:lt1>
        <a:srgbClr val="BFBFBF"/>
      </a:lt1>
      <a:dk2>
        <a:srgbClr val="000000"/>
      </a:dk2>
      <a:lt2>
        <a:srgbClr val="FFFEFE"/>
      </a:lt2>
      <a:accent1>
        <a:srgbClr val="A00B35"/>
      </a:accent1>
      <a:accent2>
        <a:srgbClr val="E2A11C"/>
      </a:accent2>
      <a:accent3>
        <a:srgbClr val="BFBFBF"/>
      </a:accent3>
      <a:accent4>
        <a:srgbClr val="000000"/>
      </a:accent4>
      <a:accent5>
        <a:srgbClr val="A00835"/>
      </a:accent5>
      <a:accent6>
        <a:srgbClr val="E4A11C"/>
      </a:accent6>
      <a:hlink>
        <a:srgbClr val="C0C0C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dbae0a2-56f5-4a15-a03c-f201e8c66f9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D841B774BA6B4FBFAF541D568FE61E" ma:contentTypeVersion="16" ma:contentTypeDescription="Create a new document." ma:contentTypeScope="" ma:versionID="4dd45e3313c1cae6c428a32e601a4399">
  <xsd:schema xmlns:xsd="http://www.w3.org/2001/XMLSchema" xmlns:xs="http://www.w3.org/2001/XMLSchema" xmlns:p="http://schemas.microsoft.com/office/2006/metadata/properties" xmlns:ns3="ddbae0a2-56f5-4a15-a03c-f201e8c66f9d" xmlns:ns4="a6a070e5-45e1-499a-b142-93ef6863d566" targetNamespace="http://schemas.microsoft.com/office/2006/metadata/properties" ma:root="true" ma:fieldsID="83f04aa5bcfe9267d9171c4f5a538337" ns3:_="" ns4:_="">
    <xsd:import namespace="ddbae0a2-56f5-4a15-a03c-f201e8c66f9d"/>
    <xsd:import namespace="a6a070e5-45e1-499a-b142-93ef6863d56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ystemTags" minOccurs="0"/>
                <xsd:element ref="ns3:MediaServiceSearchProperties" minOccurs="0"/>
                <xsd:element ref="ns3:MediaServiceDateTaken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bae0a2-56f5-4a15-a03c-f201e8c66f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a070e5-45e1-499a-b142-93ef6863d56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AA4672-9B42-45E5-8F42-F1B26820D323}">
  <ds:schemaRefs>
    <ds:schemaRef ds:uri="ddbae0a2-56f5-4a15-a03c-f201e8c66f9d"/>
    <ds:schemaRef ds:uri="http://schemas.microsoft.com/office/2006/documentManagement/types"/>
    <ds:schemaRef ds:uri="a6a070e5-45e1-499a-b142-93ef6863d566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B4D5520-BB85-42A3-B1ED-11842B3E45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26895E-1174-4520-8374-A308AF7E8B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bae0a2-56f5-4a15-a03c-f201e8c66f9d"/>
    <ds:schemaRef ds:uri="a6a070e5-45e1-499a-b142-93ef6863d5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3061</TotalTime>
  <Words>219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Agenda Regular</vt:lpstr>
      <vt:lpstr>Arial</vt:lpstr>
      <vt:lpstr>Calibri</vt:lpstr>
      <vt:lpstr>Constantia</vt:lpstr>
      <vt:lpstr>SegoeUIVariable</vt:lpstr>
      <vt:lpstr>System Font Regular</vt:lpstr>
      <vt:lpstr>Wingdings</vt:lpstr>
      <vt:lpstr>Office Theme</vt:lpstr>
      <vt:lpstr>May 2nd 2025 DEMC Meeting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David Reed</cp:lastModifiedBy>
  <cp:revision>248</cp:revision>
  <dcterms:created xsi:type="dcterms:W3CDTF">2023-07-25T19:19:40Z</dcterms:created>
  <dcterms:modified xsi:type="dcterms:W3CDTF">2025-05-02T19:02:50Z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0x010100AED841B774BA6B4FBFAF541D568FE61E</vt:lpwstr>
  </property>
</Properties>
</file>