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4" r:id="rId6"/>
    <p:sldId id="282" r:id="rId7"/>
    <p:sldId id="276" r:id="rId8"/>
    <p:sldId id="277" r:id="rId9"/>
    <p:sldId id="283" r:id="rId10"/>
    <p:sldId id="278" r:id="rId11"/>
    <p:sldId id="279" r:id="rId12"/>
    <p:sldId id="280" r:id="rId13"/>
    <p:sldId id="281" r:id="rId14"/>
    <p:sldId id="284" r:id="rId15"/>
    <p:sldId id="2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1/10/2023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1/10/2023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370272"/>
            <a:ext cx="9757460" cy="2677648"/>
          </a:xfrm>
        </p:spPr>
        <p:txBody>
          <a:bodyPr/>
          <a:lstStyle/>
          <a:p>
            <a:r>
              <a:rPr lang="en-US" sz="3700" dirty="0">
                <a:solidFill>
                  <a:schemeClr val="bg1"/>
                </a:solidFill>
              </a:rPr>
              <a:t>Alternative Academic Calendar Project </a:t>
            </a:r>
            <a:br>
              <a:rPr lang="en-US" sz="3700" dirty="0">
                <a:solidFill>
                  <a:schemeClr val="bg1"/>
                </a:solidFill>
              </a:rPr>
            </a:b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Key Choices in Compressed Calendar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JOHN MULLEN, consultant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B854FA8-867C-2D12-A9F1-A74BB7AEC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9" y="676275"/>
            <a:ext cx="18954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THE BOTTOM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55192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In summary, most aspects of instruction really don’t change.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Although the timing of instructional activities is very different under a compressed calendar, the basics remain – and must remain – unchanged.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A concept to keep in mind is that we are used to working with a “compressed calendar” in offering summer session classes.</a:t>
            </a:r>
            <a:endParaRPr lang="en-US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3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THE CHOICES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55192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Here are some key choices to be made in designing a compressed calendar: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Fall semester start date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Winter intersession?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Spring semester start date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Spring recess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Number of flex days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Summer intersession(s)</a:t>
            </a:r>
          </a:p>
        </p:txBody>
      </p:sp>
    </p:spTree>
    <p:extLst>
      <p:ext uri="{BB962C8B-B14F-4D97-AF65-F5344CB8AC3E}">
        <p14:creationId xmlns:p14="http://schemas.microsoft.com/office/powerpoint/2010/main" val="67972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EXAMPLE DRAFT OF A CLPCCD COMPRESSED ACADEMIC CALENDAR FOR 2024-25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Placeholder 4" descr="Calendar&#10;&#10;Description automatically generated">
            <a:extLst>
              <a:ext uri="{FF2B5EF4-FFF2-40B4-BE49-F238E27FC236}">
                <a16:creationId xmlns:a16="http://schemas.microsoft.com/office/drawing/2014/main" id="{9FC571A1-BBD3-ADE7-7BD7-0A28C3FCAE5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11473" b="11473"/>
          <a:stretch>
            <a:fillRect/>
          </a:stretch>
        </p:blipFill>
        <p:spPr>
          <a:xfrm>
            <a:off x="6453207" y="2400186"/>
            <a:ext cx="930888" cy="93088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 flipH="1">
            <a:off x="10140592" y="3330138"/>
            <a:ext cx="709377" cy="300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Calendar&#10;&#10;Description automatically generated">
            <a:extLst>
              <a:ext uri="{FF2B5EF4-FFF2-40B4-BE49-F238E27FC236}">
                <a16:creationId xmlns:a16="http://schemas.microsoft.com/office/drawing/2014/main" id="{912493DB-35C7-653F-7A93-2CC13FA1C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457" y="51756"/>
            <a:ext cx="5864735" cy="67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2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370272"/>
            <a:ext cx="9757460" cy="2677648"/>
          </a:xfrm>
        </p:spPr>
        <p:txBody>
          <a:bodyPr/>
          <a:lstStyle/>
          <a:p>
            <a:r>
              <a:rPr lang="en-US" sz="3700" dirty="0">
                <a:solidFill>
                  <a:schemeClr val="bg1"/>
                </a:solidFill>
              </a:rPr>
              <a:t>Alternative Academic Calendar Project </a:t>
            </a:r>
            <a:br>
              <a:rPr lang="en-US" sz="3700" dirty="0">
                <a:solidFill>
                  <a:schemeClr val="bg1"/>
                </a:solidFill>
              </a:rPr>
            </a:b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Key Choices in Compressed Calendar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JOHN MULLEN, consultant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B854FA8-867C-2D12-A9F1-A74BB7AEC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9" y="676275"/>
            <a:ext cx="18954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5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REVIEW OF THE BASIC REQUIREMENTS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2214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Although there are many choices to be made when designing a compressed academic calendar, important basic requirements specified in the Education Code and Title 5 must apply.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Let’s review the fundamentals that are required of all academic calendars.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237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MINIMUM REQUIREMENTS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22145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Required Days and Weeks of Instruction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acade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mic calendar must include at least </a:t>
            </a: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</a:rPr>
              <a:t>175 days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of instruction (including final examination days).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</a:rPr>
              <a:t>The primary terms of the calendar must include at least </a:t>
            </a:r>
            <a:r>
              <a:rPr lang="en-US" sz="2200" b="1" dirty="0">
                <a:solidFill>
                  <a:srgbClr val="000000"/>
                </a:solidFill>
              </a:rPr>
              <a:t>32 weeks </a:t>
            </a:r>
            <a:r>
              <a:rPr lang="en-US" sz="2200" dirty="0">
                <a:solidFill>
                  <a:srgbClr val="000000"/>
                </a:solidFill>
              </a:rPr>
              <a:t>of instruction. Each of the required weeks must have at least three days of instruction.</a:t>
            </a:r>
          </a:p>
          <a:p>
            <a:pPr>
              <a:spcAft>
                <a:spcPts val="1200"/>
              </a:spcAft>
            </a:pP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CLPCCD BP and AP 4010 Academic Calendar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63576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REQUIRED DAYS OF INSTRUCTION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5519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175 Days in 32 Weeks ?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Since 32 x 5 = 160, in order to allow districts to meet the 175-day requirement within 32 weeks, the State approved a change in the minimum requirement for a “day” of instruction to allow Saturdays and Sundays to be counted if they include at least three hours of instruction. 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Colleges must offer some weekend classes in order to operate with a compressed calendar.</a:t>
            </a:r>
          </a:p>
        </p:txBody>
      </p:sp>
    </p:spTree>
    <p:extLst>
      <p:ext uri="{BB962C8B-B14F-4D97-AF65-F5344CB8AC3E}">
        <p14:creationId xmlns:p14="http://schemas.microsoft.com/office/powerpoint/2010/main" val="87212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MANDATED HOLIDAYS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55192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State-mandated Holidays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firm rule concerning mandated holidays applies to all academic calendars, traditional and compressed.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No hours of instruction can be reported for apportionment funding for classes held on the ten mandated holidays. </a:t>
            </a:r>
          </a:p>
          <a:p>
            <a:pPr>
              <a:spcAft>
                <a:spcPts val="1200"/>
              </a:spcAf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None of those holidays can be counted toward the 175-day requirement.</a:t>
            </a:r>
          </a:p>
          <a:p>
            <a:pPr>
              <a:spcAft>
                <a:spcPts val="1200"/>
              </a:spcAft>
            </a:pP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CLPCCD AP 4010 Academic Calendar</a:t>
            </a:r>
            <a:endParaRPr lang="en-US" i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2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3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MANDATED HOLIDAYS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32941C3D-408B-CB23-9B99-11CD1CF04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299" y="655978"/>
            <a:ext cx="7082986" cy="52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2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FUNDAMENTAL COMMITMENT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55192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Integrity of the Credit Hour</a:t>
            </a:r>
          </a:p>
          <a:p>
            <a:pPr>
              <a:spcAft>
                <a:spcPts val="18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 converting to a compressed calendar, the district must commit to retain the integrity of the credit hour. </a:t>
            </a:r>
          </a:p>
          <a:p>
            <a:pPr>
              <a:spcAft>
                <a:spcPts val="1800"/>
              </a:spcAft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 every case, the student must continue to receive the specified number of hours of instruction previously provided under the traditional 35-week academic calendar.</a:t>
            </a:r>
          </a:p>
          <a:p>
            <a:pPr>
              <a:spcAft>
                <a:spcPts val="1800"/>
              </a:spcAft>
            </a:pP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CLPCCD BP and AP 4020 Program, Curriculum, and Course Development</a:t>
            </a:r>
            <a:endParaRPr lang="en-US" i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4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COURSE OUTLINES OF RECORD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55192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Course outlines remain basically unchanged: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total hours of instruction and examination required 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for each course remain the same.</a:t>
            </a:r>
            <a:endParaRPr lang="en-US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Changes in the leng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th and scheduling of class meetings are needed to meet the hours requirement of individual courses.</a:t>
            </a:r>
            <a:endParaRPr lang="en-US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9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Alternative Academic Calendar Project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FTES REGULATIONS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4B2A40-A11F-6F86-603C-53A1DDE0293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93D150-8BC9-314F-323C-6F43657A828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27B14-CE96-9E83-C0E6-E68D50C4B9F0}"/>
              </a:ext>
            </a:extLst>
          </p:cNvPr>
          <p:cNvSpPr/>
          <p:nvPr/>
        </p:nvSpPr>
        <p:spPr>
          <a:xfrm>
            <a:off x="8548099" y="2126751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D839A-C302-D393-6BED-D9BAD070AD99}"/>
              </a:ext>
            </a:extLst>
          </p:cNvPr>
          <p:cNvSpPr/>
          <p:nvPr/>
        </p:nvSpPr>
        <p:spPr>
          <a:xfrm>
            <a:off x="6062153" y="2055080"/>
            <a:ext cx="1592494" cy="1503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C91A2A-E196-7E56-93FB-DA4F7A0D8013}"/>
              </a:ext>
            </a:extLst>
          </p:cNvPr>
          <p:cNvSpPr txBox="1"/>
          <p:nvPr/>
        </p:nvSpPr>
        <p:spPr>
          <a:xfrm>
            <a:off x="5938463" y="1266035"/>
            <a:ext cx="580208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The complex rules for FTES calculation remain in force: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All restrictions such as the minimum session length of 50 minutes apply under a compressed calendar.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Detailed guidelines for scheduling classes are available and should be followed to avoid audit exceptions.</a:t>
            </a:r>
          </a:p>
          <a:p>
            <a:pPr lvl="1">
              <a:spcAft>
                <a:spcPts val="1200"/>
              </a:spcAft>
            </a:pPr>
            <a:endParaRPr lang="en-US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969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3CA34-C6E2-49BA-ACFF-78ADEC0C28F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382</TotalTime>
  <Words>624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Alternative Academic Calendar Project   Key Choices in Compressed Calendar Design</vt:lpstr>
      <vt:lpstr>Alternative Academic Calendar Project  REVIEW OF THE BASIC REQUIREMENTS</vt:lpstr>
      <vt:lpstr>Alternative Academic Calendar Project  MINIMUM REQUIREMENTS </vt:lpstr>
      <vt:lpstr>Alternative Academic Calendar Project  REQUIRED DAYS OF INSTRUCTION </vt:lpstr>
      <vt:lpstr>Alternative Academic Calendar Project  MANDATED HOLIDAYS </vt:lpstr>
      <vt:lpstr>Alternative Academic Calendar Project  MANDATED HOLIDAYS </vt:lpstr>
      <vt:lpstr>Alternative Academic Calendar Project  FUNDAMENTAL COMMITMENT</vt:lpstr>
      <vt:lpstr>Alternative Academic Calendar Project  COURSE OUTLINES OF RECORD</vt:lpstr>
      <vt:lpstr>Alternative Academic Calendar Project  FTES REGULATIONS</vt:lpstr>
      <vt:lpstr>Alternative Academic Calendar Project  THE BOTTOM LINE</vt:lpstr>
      <vt:lpstr>Alternative Academic Calendar Project  THE CHOICES</vt:lpstr>
      <vt:lpstr>Alternative Academic Calendar Project  EXAMPLE DRAFT OF A CLPCCD COMPRESSED ACADEMIC CALENDAR FOR 2024-25</vt:lpstr>
      <vt:lpstr>Alternative Academic Calendar Project   Key Choices in Compressed Calendar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of the Year Procedures</dc:title>
  <dc:creator>John Mullen</dc:creator>
  <cp:lastModifiedBy>John Mullen</cp:lastModifiedBy>
  <cp:revision>11</cp:revision>
  <dcterms:created xsi:type="dcterms:W3CDTF">2022-12-08T02:24:54Z</dcterms:created>
  <dcterms:modified xsi:type="dcterms:W3CDTF">2023-01-11T02:14:02Z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